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4" r:id="rId5"/>
    <p:sldId id="267" r:id="rId6"/>
    <p:sldId id="260" r:id="rId7"/>
    <p:sldId id="265" r:id="rId8"/>
    <p:sldId id="263" r:id="rId9"/>
    <p:sldId id="261" r:id="rId10"/>
    <p:sldId id="268" r:id="rId11"/>
    <p:sldId id="262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554" y="-1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2EFF5-AE96-46CE-8F3D-D4351B5C0A91}" type="datetimeFigureOut">
              <a:rPr lang="en-US" smtClean="0"/>
              <a:t>10/21/2013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9B931-924D-4017-A513-902FAA383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4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Growth model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9B931-924D-4017-A513-902FAA38334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6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enough time to complete</a:t>
            </a:r>
            <a:r>
              <a:rPr lang="en-US" baseline="0" dirty="0" smtClean="0"/>
              <a:t> and form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9B931-924D-4017-A513-902FAA38334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6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B76CE61-B7BB-41D0-97BE-B64D58B2BC10}" type="datetimeFigureOut">
              <a:rPr lang="en-US" smtClean="0"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92F76A5-FE6B-49C3-90AF-F280F351C9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CE61-B7BB-41D0-97BE-B64D58B2BC10}" type="datetimeFigureOut">
              <a:rPr lang="en-US" smtClean="0"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76A5-FE6B-49C3-90AF-F280F351C9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CE61-B7BB-41D0-97BE-B64D58B2BC10}" type="datetimeFigureOut">
              <a:rPr lang="en-US" smtClean="0"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76A5-FE6B-49C3-90AF-F280F351C9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CE61-B7BB-41D0-97BE-B64D58B2BC10}" type="datetimeFigureOut">
              <a:rPr lang="en-US" smtClean="0"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76A5-FE6B-49C3-90AF-F280F351C9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CE61-B7BB-41D0-97BE-B64D58B2BC10}" type="datetimeFigureOut">
              <a:rPr lang="en-US" smtClean="0"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76A5-FE6B-49C3-90AF-F280F351C9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CE61-B7BB-41D0-97BE-B64D58B2BC10}" type="datetimeFigureOut">
              <a:rPr lang="en-US" smtClean="0"/>
              <a:t>10/21/2013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76A5-FE6B-49C3-90AF-F280F351C9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CE61-B7BB-41D0-97BE-B64D58B2BC10}" type="datetimeFigureOut">
              <a:rPr lang="en-US" smtClean="0"/>
              <a:t>10/21/2013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76A5-FE6B-49C3-90AF-F280F351C9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CE61-B7BB-41D0-97BE-B64D58B2BC10}" type="datetimeFigureOut">
              <a:rPr lang="en-US" smtClean="0"/>
              <a:t>10/21/2013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76A5-FE6B-49C3-90AF-F280F351C9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CE61-B7BB-41D0-97BE-B64D58B2BC10}" type="datetimeFigureOut">
              <a:rPr lang="en-US" smtClean="0"/>
              <a:t>10/21/2013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F76A5-FE6B-49C3-90AF-F280F351C9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B76CE61-B7BB-41D0-97BE-B64D58B2BC10}" type="datetimeFigureOut">
              <a:rPr lang="en-US" smtClean="0"/>
              <a:t>10/21/2013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92F76A5-FE6B-49C3-90AF-F280F351C9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B76CE61-B7BB-41D0-97BE-B64D58B2BC10}" type="datetimeFigureOut">
              <a:rPr lang="en-US" smtClean="0"/>
              <a:t>10/21/2013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92F76A5-FE6B-49C3-90AF-F280F351C9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B76CE61-B7BB-41D0-97BE-B64D58B2BC10}" type="datetimeFigureOut">
              <a:rPr lang="en-US" smtClean="0"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2F76A5-FE6B-49C3-90AF-F280F351C99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ncees.ncdpi.wikispaces.net/file/view/SC%20Rubric%20for%20Self-Assessment%20Evaluation.pdf/452702926/SC%20Rubric%20for%20Self-Assessment%20Evaluation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counselor.org/" TargetMode="External"/><Relationship Id="rId2" Type="http://schemas.openxmlformats.org/officeDocument/2006/relationships/hyperlink" Target="http://www.schoolcounseling.ncdpi.wikispaces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enter.ncsu.edu/nc/login/index.php" TargetMode="External"/><Relationship Id="rId4" Type="http://schemas.openxmlformats.org/officeDocument/2006/relationships/hyperlink" Target="http://www.ncpublicschools.org/acre/falco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cees.ncdpi.wikispaces.net/Support+Staff" TargetMode="External"/><Relationship Id="rId2" Type="http://schemas.openxmlformats.org/officeDocument/2006/relationships/hyperlink" Target="http://schoolcounseling.ncdpi.wikispaces.net/School+Counselor+Evaluation+Instrume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Evaluation System</a:t>
            </a:r>
            <a:br>
              <a:rPr lang="en-US" dirty="0" smtClean="0"/>
            </a:br>
            <a:r>
              <a:rPr lang="en-US" dirty="0" smtClean="0"/>
              <a:t>For School Counselors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2014/2015</a:t>
            </a:r>
          </a:p>
        </p:txBody>
      </p:sp>
    </p:spTree>
    <p:extLst>
      <p:ext uri="{BB962C8B-B14F-4D97-AF65-F5344CB8AC3E}">
        <p14:creationId xmlns:p14="http://schemas.microsoft.com/office/powerpoint/2010/main" val="12145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Self-Evaluation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://ncees.ncdpi.wikispaces.net/file/view/SC%20Rubric%20for%20Self-Assessment%20Evaluation.pdf/452702926/SC%20Rubric%20for%20Self-Assessment%20Evaluation.pdf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the possibilities at your table and place suggestions on large note card located at each table.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00400"/>
            <a:ext cx="3810000" cy="269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Useful Websites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 smtClean="0"/>
              <a:t>•</a:t>
            </a:r>
            <a:r>
              <a:rPr lang="en-US" dirty="0"/>
              <a:t>School Counseling </a:t>
            </a:r>
            <a:r>
              <a:rPr lang="en-US" dirty="0" err="1"/>
              <a:t>Wikispace</a:t>
            </a:r>
            <a:r>
              <a:rPr lang="en-US" dirty="0"/>
              <a:t>: </a:t>
            </a:r>
            <a:r>
              <a:rPr lang="en-US" dirty="0" smtClean="0">
                <a:hlinkClick r:id="rId2"/>
              </a:rPr>
              <a:t>www.schoolcounseling.ncdpi.wikispaces.net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•NCDPI School Counseling </a:t>
            </a:r>
            <a:r>
              <a:rPr lang="en-US" dirty="0" err="1"/>
              <a:t>LiveBinders</a:t>
            </a:r>
            <a:r>
              <a:rPr lang="en-US" dirty="0"/>
              <a:t> – link to this site from the </a:t>
            </a:r>
            <a:r>
              <a:rPr lang="en-US" dirty="0" err="1"/>
              <a:t>wikispace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•American School Counselor Association (ASCA)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www.schoolcounselor.org/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•NC Falcon: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www.ncpublicschools.org/acre/falcon/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( </a:t>
            </a:r>
            <a:r>
              <a:rPr lang="en-US" dirty="0"/>
              <a:t>note the Professional Development tab on the left – </a:t>
            </a:r>
            <a:r>
              <a:rPr lang="en-US" dirty="0" smtClean="0"/>
              <a:t>formative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assessments)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•NC Education: RBT video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center.ncsu.edu/nc/login/index.php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on the new instrument will happen this year</a:t>
            </a:r>
          </a:p>
          <a:p>
            <a:r>
              <a:rPr lang="en-US" dirty="0" smtClean="0"/>
              <a:t>Each meeting we will be reviewing over a specific part </a:t>
            </a:r>
          </a:p>
          <a:p>
            <a:r>
              <a:rPr lang="en-US" dirty="0" smtClean="0"/>
              <a:t>The new instrument will not be used until next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System connects directly to RAMP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3500437" cy="350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641">
            <a:off x="1533190" y="2594849"/>
            <a:ext cx="2642927" cy="270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42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i="0" u="none" strike="noStrike" dirty="0" smtClean="0">
                <a:latin typeface="Arial"/>
              </a:rPr>
              <a:t>The performance evaluation rubric is based on the 2008 NC Professional School Counseling </a:t>
            </a:r>
            <a:r>
              <a:rPr lang="en-US" sz="2800" b="1" i="0" u="none" strike="noStrike" baseline="0" dirty="0" smtClean="0">
                <a:latin typeface="Arial"/>
              </a:rPr>
              <a:t>Standards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1800" b="0" i="0" u="none" strike="noStrike" baseline="0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b="1" i="0" u="none" strike="noStrike" baseline="0" dirty="0" smtClean="0">
                <a:latin typeface="Arial"/>
              </a:rPr>
              <a:t>Standard 1 </a:t>
            </a:r>
            <a:r>
              <a:rPr lang="en-US" b="0" i="0" u="none" strike="noStrike" baseline="0" dirty="0" smtClean="0">
                <a:latin typeface="Arial"/>
              </a:rPr>
              <a:t>– School counselors demonstrate leadership, advocacy, and collaboration. </a:t>
            </a:r>
          </a:p>
          <a:p>
            <a:r>
              <a:rPr lang="en-US" b="1" i="0" u="none" strike="noStrike" baseline="0" dirty="0" smtClean="0">
                <a:latin typeface="Arial"/>
              </a:rPr>
              <a:t>Standard 2 </a:t>
            </a:r>
            <a:r>
              <a:rPr lang="en-US" b="0" i="0" u="none" strike="noStrike" baseline="0" dirty="0" smtClean="0">
                <a:latin typeface="Arial"/>
              </a:rPr>
              <a:t>– School counselors promote a respectful environment for a diverse population of students.</a:t>
            </a:r>
          </a:p>
          <a:p>
            <a:r>
              <a:rPr lang="en-US" b="0" i="0" u="none" strike="noStrike" baseline="0" dirty="0" smtClean="0">
                <a:latin typeface="Arial"/>
              </a:rPr>
              <a:t> </a:t>
            </a:r>
            <a:r>
              <a:rPr lang="en-US" b="1" i="0" u="none" strike="noStrike" baseline="0" dirty="0" smtClean="0">
                <a:latin typeface="Arial"/>
              </a:rPr>
              <a:t>Standard 3 </a:t>
            </a:r>
            <a:r>
              <a:rPr lang="en-US" b="0" i="0" u="none" strike="noStrike" baseline="0" dirty="0" smtClean="0">
                <a:latin typeface="Arial"/>
              </a:rPr>
              <a:t>– School counselors understand and facilitate the implementation of a comprehensive school counseling program. </a:t>
            </a:r>
          </a:p>
          <a:p>
            <a:r>
              <a:rPr lang="en-US" b="1" i="0" u="none" strike="noStrike" baseline="0" dirty="0" smtClean="0">
                <a:latin typeface="Arial"/>
              </a:rPr>
              <a:t>Standard 4 </a:t>
            </a:r>
            <a:r>
              <a:rPr lang="en-US" b="0" i="0" u="none" strike="noStrike" baseline="0" dirty="0" smtClean="0">
                <a:latin typeface="Arial"/>
              </a:rPr>
              <a:t>– School counselors promote learning for all students </a:t>
            </a:r>
          </a:p>
          <a:p>
            <a:r>
              <a:rPr lang="en-US" b="1" i="0" u="none" strike="noStrike" baseline="0" dirty="0" smtClean="0">
                <a:latin typeface="Arial"/>
              </a:rPr>
              <a:t>Standard 5 </a:t>
            </a:r>
            <a:r>
              <a:rPr lang="en-US" b="0" i="0" u="none" strike="noStrike" baseline="0" dirty="0" smtClean="0">
                <a:latin typeface="Arial"/>
              </a:rPr>
              <a:t>– School counselors actively reflect on their practice.</a:t>
            </a:r>
          </a:p>
          <a:p>
            <a:pPr algn="ctr"/>
            <a:r>
              <a:rPr lang="en-US" b="0" i="0" u="none" strike="noStrike" baseline="0" dirty="0" smtClean="0">
                <a:latin typeface="Arial"/>
              </a:rPr>
              <a:t> </a:t>
            </a:r>
            <a:r>
              <a:rPr lang="en-US" sz="4800" b="1" i="0" u="none" strike="noStrike" baseline="0" dirty="0" smtClean="0">
                <a:latin typeface="Arial"/>
              </a:rPr>
              <a:t>No Standard 6 or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848600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I go to find the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Links: </a:t>
            </a: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schoolcounseling.ncdpi.wikispaces.net/School+Counselor+Evaluation+Instrument</a:t>
            </a:r>
            <a:endParaRPr lang="en-US" u="sng" dirty="0" smtClean="0"/>
          </a:p>
          <a:p>
            <a:endParaRPr lang="en-US" u="sng" dirty="0"/>
          </a:p>
          <a:p>
            <a:r>
              <a:rPr lang="en-US" dirty="0"/>
              <a:t>Evaluation Instrument: </a:t>
            </a:r>
            <a:r>
              <a:rPr lang="en-US" u="sng" dirty="0">
                <a:hlinkClick r:id="rId3"/>
              </a:rPr>
              <a:t>http://ncees.ncdpi.wikispaces.net/Support+Staff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Performance Appraisal Ratings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 smtClean="0"/>
              <a:t>•</a:t>
            </a:r>
            <a:r>
              <a:rPr lang="en-US" b="1" u="sng" dirty="0">
                <a:latin typeface="Book Antiqua" pitchFamily="18" charset="0"/>
              </a:rPr>
              <a:t>Developing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dirty="0">
                <a:latin typeface="Book Antiqua" pitchFamily="18" charset="0"/>
              </a:rPr>
              <a:t>– an </a:t>
            </a:r>
            <a:r>
              <a:rPr lang="en-US" b="1" dirty="0">
                <a:latin typeface="Book Antiqua" pitchFamily="18" charset="0"/>
              </a:rPr>
              <a:t>awareness </a:t>
            </a:r>
            <a:r>
              <a:rPr lang="en-US" dirty="0">
                <a:latin typeface="Book Antiqua" pitchFamily="18" charset="0"/>
              </a:rPr>
              <a:t>or some knowledge </a:t>
            </a:r>
          </a:p>
          <a:p>
            <a:r>
              <a:rPr lang="en-US" dirty="0">
                <a:latin typeface="Book Antiqua" pitchFamily="18" charset="0"/>
              </a:rPr>
              <a:t>•</a:t>
            </a:r>
            <a:r>
              <a:rPr lang="en-US" b="1" u="sng" dirty="0">
                <a:latin typeface="Book Antiqua" pitchFamily="18" charset="0"/>
              </a:rPr>
              <a:t>Proficient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dirty="0">
                <a:latin typeface="Book Antiqua" pitchFamily="18" charset="0"/>
              </a:rPr>
              <a:t>– </a:t>
            </a:r>
            <a:r>
              <a:rPr lang="en-US" b="1" dirty="0">
                <a:latin typeface="Book Antiqua" pitchFamily="18" charset="0"/>
              </a:rPr>
              <a:t>demonstrating/doing </a:t>
            </a:r>
            <a:r>
              <a:rPr lang="en-US" dirty="0">
                <a:latin typeface="Book Antiqua" pitchFamily="18" charset="0"/>
              </a:rPr>
              <a:t>- implementation of standard. You are a good counselor who is able to meet the requirements of your job role on a routine basis </a:t>
            </a:r>
          </a:p>
          <a:p>
            <a:r>
              <a:rPr lang="en-US" dirty="0">
                <a:latin typeface="Book Antiqua" pitchFamily="18" charset="0"/>
              </a:rPr>
              <a:t>•</a:t>
            </a:r>
            <a:r>
              <a:rPr lang="en-US" b="1" u="sng" dirty="0">
                <a:latin typeface="Book Antiqua" pitchFamily="18" charset="0"/>
              </a:rPr>
              <a:t>Accomplished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dirty="0">
                <a:latin typeface="Book Antiqua" pitchFamily="18" charset="0"/>
              </a:rPr>
              <a:t>– </a:t>
            </a:r>
            <a:r>
              <a:rPr lang="en-US" b="1" dirty="0">
                <a:latin typeface="Book Antiqua" pitchFamily="18" charset="0"/>
              </a:rPr>
              <a:t>mentor other </a:t>
            </a:r>
            <a:r>
              <a:rPr lang="en-US" dirty="0">
                <a:latin typeface="Book Antiqua" pitchFamily="18" charset="0"/>
              </a:rPr>
              <a:t>counselors or share components of school counseling program within school/district </a:t>
            </a:r>
          </a:p>
          <a:p>
            <a:r>
              <a:rPr lang="en-US" dirty="0">
                <a:latin typeface="Book Antiqua" pitchFamily="18" charset="0"/>
              </a:rPr>
              <a:t>•</a:t>
            </a:r>
            <a:r>
              <a:rPr lang="en-US" b="1" u="sng" dirty="0">
                <a:latin typeface="Book Antiqua" pitchFamily="18" charset="0"/>
              </a:rPr>
              <a:t>Distinguished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dirty="0">
                <a:latin typeface="Book Antiqua" pitchFamily="18" charset="0"/>
              </a:rPr>
              <a:t>– “one in a million type of work” - able to </a:t>
            </a:r>
            <a:r>
              <a:rPr lang="en-US" b="1" dirty="0">
                <a:latin typeface="Book Antiqua" pitchFamily="18" charset="0"/>
              </a:rPr>
              <a:t>share </a:t>
            </a:r>
            <a:r>
              <a:rPr lang="en-US" dirty="0">
                <a:latin typeface="Book Antiqua" pitchFamily="18" charset="0"/>
              </a:rPr>
              <a:t>successful strategies, programs you/team developed on a </a:t>
            </a:r>
            <a:r>
              <a:rPr lang="en-US" b="1" dirty="0">
                <a:latin typeface="Book Antiqua" pitchFamily="18" charset="0"/>
              </a:rPr>
              <a:t>wide-scale basis </a:t>
            </a:r>
            <a:r>
              <a:rPr lang="en-US" dirty="0">
                <a:latin typeface="Book Antiqua" pitchFamily="18" charset="0"/>
              </a:rPr>
              <a:t>such as district, state or nationally </a:t>
            </a:r>
          </a:p>
          <a:p>
            <a:r>
              <a:rPr lang="en-US" dirty="0" smtClean="0">
                <a:latin typeface="Book Antiqua" pitchFamily="18" charset="0"/>
              </a:rPr>
              <a:t>*******************************************************************************</a:t>
            </a:r>
          </a:p>
          <a:p>
            <a:r>
              <a:rPr lang="en-US" b="1" u="sng" dirty="0" smtClean="0">
                <a:latin typeface="Book Antiqua" pitchFamily="18" charset="0"/>
              </a:rPr>
              <a:t>Not </a:t>
            </a:r>
            <a:r>
              <a:rPr lang="en-US" b="1" u="sng" dirty="0">
                <a:latin typeface="Book Antiqua" pitchFamily="18" charset="0"/>
              </a:rPr>
              <a:t>evidenced </a:t>
            </a:r>
            <a:r>
              <a:rPr lang="en-US" dirty="0">
                <a:latin typeface="Book Antiqua" pitchFamily="18" charset="0"/>
              </a:rPr>
              <a:t>– professional area to work on developing </a:t>
            </a:r>
          </a:p>
        </p:txBody>
      </p:sp>
    </p:spTree>
    <p:extLst>
      <p:ext uri="{BB962C8B-B14F-4D97-AF65-F5344CB8AC3E}">
        <p14:creationId xmlns:p14="http://schemas.microsoft.com/office/powerpoint/2010/main" val="7888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228600"/>
            <a:ext cx="10420350" cy="859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1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self evaluation (only for your use)</a:t>
            </a:r>
          </a:p>
          <a:p>
            <a:r>
              <a:rPr lang="en-US" dirty="0" smtClean="0"/>
              <a:t>Use the sticky notes to write down questions you might have about any part on the self evaluation you might have.</a:t>
            </a:r>
          </a:p>
          <a:p>
            <a:r>
              <a:rPr lang="en-US" dirty="0" smtClean="0"/>
              <a:t>We will collect the sticky notes at the end but we will NOT collect the self evaluation</a:t>
            </a:r>
          </a:p>
        </p:txBody>
      </p:sp>
    </p:spTree>
    <p:extLst>
      <p:ext uri="{BB962C8B-B14F-4D97-AF65-F5344CB8AC3E}">
        <p14:creationId xmlns:p14="http://schemas.microsoft.com/office/powerpoint/2010/main" val="34567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44</TotalTime>
  <Words>404</Words>
  <Application>Microsoft Office PowerPoint</Application>
  <PresentationFormat>On-screen Show (4:3)</PresentationFormat>
  <Paragraphs>53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New Evaluation System For School Counselors</vt:lpstr>
      <vt:lpstr>Evaluation Timeline</vt:lpstr>
      <vt:lpstr>Evaluation System connects directly to RAMP </vt:lpstr>
      <vt:lpstr>The performance evaluation rubric is based on the 2008 NC Professional School Counseling Standards </vt:lpstr>
      <vt:lpstr>PowerPoint Presentation</vt:lpstr>
      <vt:lpstr>Where do I go to find the information?</vt:lpstr>
      <vt:lpstr>Performance Appraisal Ratings  </vt:lpstr>
      <vt:lpstr>PowerPoint Presentation</vt:lpstr>
      <vt:lpstr>Self Evaluation</vt:lpstr>
      <vt:lpstr>Self-Evaluation  </vt:lpstr>
      <vt:lpstr>Next Steps???</vt:lpstr>
      <vt:lpstr>Useful Websites  </vt:lpstr>
    </vt:vector>
  </TitlesOfParts>
  <Company>Onslow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Evaluation System For School Counselors</dc:title>
  <dc:creator>Michelle Chadwick</dc:creator>
  <cp:lastModifiedBy>Michelle Chadwick</cp:lastModifiedBy>
  <cp:revision>5</cp:revision>
  <dcterms:created xsi:type="dcterms:W3CDTF">2013-10-17T15:21:49Z</dcterms:created>
  <dcterms:modified xsi:type="dcterms:W3CDTF">2013-10-21T16:13:22Z</dcterms:modified>
</cp:coreProperties>
</file>