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22"/>
  </p:notesMasterIdLst>
  <p:sldIdLst>
    <p:sldId id="495" r:id="rId3"/>
    <p:sldId id="631" r:id="rId4"/>
    <p:sldId id="496" r:id="rId5"/>
    <p:sldId id="627" r:id="rId6"/>
    <p:sldId id="629" r:id="rId7"/>
    <p:sldId id="293" r:id="rId8"/>
    <p:sldId id="628" r:id="rId9"/>
    <p:sldId id="630" r:id="rId10"/>
    <p:sldId id="626" r:id="rId11"/>
    <p:sldId id="498" r:id="rId12"/>
    <p:sldId id="499" r:id="rId13"/>
    <p:sldId id="500" r:id="rId14"/>
    <p:sldId id="501" r:id="rId15"/>
    <p:sldId id="502" r:id="rId16"/>
    <p:sldId id="503" r:id="rId17"/>
    <p:sldId id="504" r:id="rId18"/>
    <p:sldId id="505" r:id="rId19"/>
    <p:sldId id="506" r:id="rId20"/>
    <p:sldId id="29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16E22"/>
    <a:srgbClr val="8EC0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1" autoAdjust="0"/>
    <p:restoredTop sz="94660"/>
  </p:normalViewPr>
  <p:slideViewPr>
    <p:cSldViewPr snapToGrid="0" snapToObjects="1">
      <p:cViewPr>
        <p:scale>
          <a:sx n="64" d="100"/>
          <a:sy n="64" d="100"/>
        </p:scale>
        <p:origin x="-1290" y="-8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25EFB-B931-4A06-A550-B9A87E33EDB3}" type="datetimeFigureOut">
              <a:rPr lang="en-US" smtClean="0"/>
              <a:pPr/>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475AA6-0CDA-4BDD-8F81-E37131A7288B}" type="slidenum">
              <a:rPr lang="en-US" smtClean="0"/>
              <a:pPr/>
              <a:t>‹#›</a:t>
            </a:fld>
            <a:endParaRPr lang="en-US"/>
          </a:p>
        </p:txBody>
      </p:sp>
    </p:spTree>
    <p:extLst>
      <p:ext uri="{BB962C8B-B14F-4D97-AF65-F5344CB8AC3E}">
        <p14:creationId xmlns:p14="http://schemas.microsoft.com/office/powerpoint/2010/main" xmlns="" val="110354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5792" y="8686336"/>
            <a:ext cx="2972208" cy="457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D030C6D6-759F-41FF-A140-9149A53D3530}" type="slidenum">
              <a:rPr lang="en-US" sz="1200">
                <a:latin typeface="Times New Roman" pitchFamily="18" charset="0"/>
              </a:rPr>
              <a:pPr algn="r" eaLnBrk="1" hangingPunct="1"/>
              <a:t>1</a:t>
            </a:fld>
            <a:endParaRPr lang="en-US" sz="1200">
              <a:latin typeface="Times New Roman" pitchFamily="18" charset="0"/>
            </a:endParaRPr>
          </a:p>
        </p:txBody>
      </p:sp>
      <p:sp>
        <p:nvSpPr>
          <p:cNvPr id="25602"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xfrm>
            <a:off x="685187" y="4343169"/>
            <a:ext cx="5487626" cy="4114336"/>
          </a:xfrm>
          <a:solidFill>
            <a:srgbClr val="FFFFFF"/>
          </a:solidFill>
          <a:ln>
            <a:solidFill>
              <a:srgbClr val="000000"/>
            </a:solid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p>
          <a:p>
            <a:endParaRPr lang="en-US" dirty="0"/>
          </a:p>
        </p:txBody>
      </p:sp>
      <p:sp>
        <p:nvSpPr>
          <p:cNvPr id="4" name="Slide Number Placeholder 3"/>
          <p:cNvSpPr>
            <a:spLocks noGrp="1"/>
          </p:cNvSpPr>
          <p:nvPr>
            <p:ph type="sldNum" sz="quarter" idx="10"/>
          </p:nvPr>
        </p:nvSpPr>
        <p:spPr/>
        <p:txBody>
          <a:bodyPr/>
          <a:lstStyle/>
          <a:p>
            <a:fld id="{9E95E6C7-7290-4ED6-BFBE-E8DF8CBB0D68}" type="slidenum">
              <a:rPr lang="en-US" smtClean="0"/>
              <a:pPr/>
              <a:t>15</a:t>
            </a:fld>
            <a:endParaRPr lang="en-US"/>
          </a:p>
        </p:txBody>
      </p:sp>
    </p:spTree>
    <p:extLst>
      <p:ext uri="{BB962C8B-B14F-4D97-AF65-F5344CB8AC3E}">
        <p14:creationId xmlns:p14="http://schemas.microsoft.com/office/powerpoint/2010/main" xmlns="" val="297461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9E95E6C7-7290-4ED6-BFBE-E8DF8CBB0D68}" type="slidenum">
              <a:rPr lang="en-US" smtClean="0"/>
              <a:pPr/>
              <a:t>16</a:t>
            </a:fld>
            <a:endParaRPr lang="en-US"/>
          </a:p>
        </p:txBody>
      </p:sp>
    </p:spTree>
    <p:extLst>
      <p:ext uri="{BB962C8B-B14F-4D97-AF65-F5344CB8AC3E}">
        <p14:creationId xmlns:p14="http://schemas.microsoft.com/office/powerpoint/2010/main" xmlns="" val="12747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p>
          <a:p>
            <a:endParaRPr lang="en-US" dirty="0" smtClean="0"/>
          </a:p>
          <a:p>
            <a:r>
              <a:rPr lang="en-US" dirty="0" smtClean="0"/>
              <a:t>They should get</a:t>
            </a:r>
            <a:r>
              <a:rPr lang="en-US" baseline="0" dirty="0" smtClean="0"/>
              <a:t> up and move for this activity so they can share ideas</a:t>
            </a:r>
            <a:endParaRPr lang="en-US" dirty="0"/>
          </a:p>
        </p:txBody>
      </p:sp>
      <p:sp>
        <p:nvSpPr>
          <p:cNvPr id="4" name="Slide Number Placeholder 3"/>
          <p:cNvSpPr>
            <a:spLocks noGrp="1"/>
          </p:cNvSpPr>
          <p:nvPr>
            <p:ph type="sldNum" sz="quarter" idx="10"/>
          </p:nvPr>
        </p:nvSpPr>
        <p:spPr/>
        <p:txBody>
          <a:bodyPr/>
          <a:lstStyle/>
          <a:p>
            <a:fld id="{9E95E6C7-7290-4ED6-BFBE-E8DF8CBB0D68}" type="slidenum">
              <a:rPr lang="en-US" smtClean="0"/>
              <a:pPr/>
              <a:t>17</a:t>
            </a:fld>
            <a:endParaRPr lang="en-US"/>
          </a:p>
        </p:txBody>
      </p:sp>
    </p:spTree>
    <p:extLst>
      <p:ext uri="{BB962C8B-B14F-4D97-AF65-F5344CB8AC3E}">
        <p14:creationId xmlns:p14="http://schemas.microsoft.com/office/powerpoint/2010/main" xmlns="" val="172754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p>
          <a:p>
            <a:endParaRPr lang="en-US" dirty="0" smtClean="0"/>
          </a:p>
          <a:p>
            <a:r>
              <a:rPr lang="en-US" dirty="0" smtClean="0"/>
              <a:t>There</a:t>
            </a:r>
            <a:r>
              <a:rPr lang="en-US" baseline="0" dirty="0" smtClean="0"/>
              <a:t> are no “right or wrong” answers….some data sources can serve in multiple ways.  The goal is to help participants organize data sources.</a:t>
            </a:r>
            <a:endParaRPr lang="en-US" dirty="0"/>
          </a:p>
        </p:txBody>
      </p:sp>
      <p:sp>
        <p:nvSpPr>
          <p:cNvPr id="4" name="Slide Number Placeholder 3"/>
          <p:cNvSpPr>
            <a:spLocks noGrp="1"/>
          </p:cNvSpPr>
          <p:nvPr>
            <p:ph type="sldNum" sz="quarter" idx="10"/>
          </p:nvPr>
        </p:nvSpPr>
        <p:spPr/>
        <p:txBody>
          <a:bodyPr/>
          <a:lstStyle/>
          <a:p>
            <a:fld id="{9E95E6C7-7290-4ED6-BFBE-E8DF8CBB0D68}" type="slidenum">
              <a:rPr lang="en-US" smtClean="0"/>
              <a:pPr/>
              <a:t>18</a:t>
            </a:fld>
            <a:endParaRPr lang="en-US"/>
          </a:p>
        </p:txBody>
      </p:sp>
    </p:spTree>
    <p:extLst>
      <p:ext uri="{BB962C8B-B14F-4D97-AF65-F5344CB8AC3E}">
        <p14:creationId xmlns:p14="http://schemas.microsoft.com/office/powerpoint/2010/main" xmlns="" val="269175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5AA6-0CDA-4BDD-8F81-E37131A7288B}" type="slidenum">
              <a:rPr lang="en-US" smtClean="0"/>
              <a:pPr/>
              <a:t>19</a:t>
            </a:fld>
            <a:endParaRPr lang="en-US"/>
          </a:p>
        </p:txBody>
      </p:sp>
    </p:spTree>
    <p:extLst>
      <p:ext uri="{BB962C8B-B14F-4D97-AF65-F5344CB8AC3E}">
        <p14:creationId xmlns:p14="http://schemas.microsoft.com/office/powerpoint/2010/main" xmlns="" val="402431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9E95E6C7-7290-4ED6-BFBE-E8DF8CBB0D68}" type="slidenum">
              <a:rPr lang="en-US" smtClean="0"/>
              <a:pPr/>
              <a:t>3</a:t>
            </a:fld>
            <a:endParaRPr lang="en-US"/>
          </a:p>
        </p:txBody>
      </p:sp>
    </p:spTree>
    <p:extLst>
      <p:ext uri="{BB962C8B-B14F-4D97-AF65-F5344CB8AC3E}">
        <p14:creationId xmlns:p14="http://schemas.microsoft.com/office/powerpoint/2010/main" xmlns="" val="30737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There are basically four types of data collected and used as indicators of school or district success and progress: achievement data, demographic data, program data and perception data. </a:t>
            </a:r>
          </a:p>
          <a:p>
            <a:endParaRPr lang="en-US" dirty="0"/>
          </a:p>
        </p:txBody>
      </p:sp>
      <p:sp>
        <p:nvSpPr>
          <p:cNvPr id="4" name="Slide Number Placeholder 3"/>
          <p:cNvSpPr>
            <a:spLocks noGrp="1"/>
          </p:cNvSpPr>
          <p:nvPr>
            <p:ph type="sldNum" sz="quarter" idx="10"/>
          </p:nvPr>
        </p:nvSpPr>
        <p:spPr/>
        <p:txBody>
          <a:bodyPr/>
          <a:lstStyle/>
          <a:p>
            <a:fld id="{C1475AA6-0CDA-4BDD-8F81-E37131A7288B}" type="slidenum">
              <a:rPr lang="en-US" smtClean="0"/>
              <a:pPr/>
              <a:t>4</a:t>
            </a:fld>
            <a:endParaRPr lang="en-US"/>
          </a:p>
        </p:txBody>
      </p:sp>
    </p:spTree>
    <p:extLst>
      <p:ext uri="{BB962C8B-B14F-4D97-AF65-F5344CB8AC3E}">
        <p14:creationId xmlns:p14="http://schemas.microsoft.com/office/powerpoint/2010/main" xmlns="" val="241950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power in data is that it informs what you do with kids. You may not collect Process, Perception, Outcome for everything in the real world but we SHOULD be thinking about it. </a:t>
            </a:r>
            <a:endParaRPr lang="en-US" dirty="0"/>
          </a:p>
        </p:txBody>
      </p:sp>
      <p:sp>
        <p:nvSpPr>
          <p:cNvPr id="4" name="Slide Number Placeholder 3"/>
          <p:cNvSpPr>
            <a:spLocks noGrp="1"/>
          </p:cNvSpPr>
          <p:nvPr>
            <p:ph type="sldNum" sz="quarter" idx="10"/>
          </p:nvPr>
        </p:nvSpPr>
        <p:spPr/>
        <p:txBody>
          <a:bodyPr/>
          <a:lstStyle/>
          <a:p>
            <a:fld id="{C1475AA6-0CDA-4BDD-8F81-E37131A7288B}" type="slidenum">
              <a:rPr lang="en-US" smtClean="0"/>
              <a:pPr/>
              <a:t>6</a:t>
            </a:fld>
            <a:endParaRPr lang="en-US"/>
          </a:p>
        </p:txBody>
      </p:sp>
    </p:spTree>
    <p:extLst>
      <p:ext uri="{BB962C8B-B14F-4D97-AF65-F5344CB8AC3E}">
        <p14:creationId xmlns:p14="http://schemas.microsoft.com/office/powerpoint/2010/main" xmlns="" val="63593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handout that</a:t>
            </a:r>
            <a:r>
              <a:rPr lang="en-US" baseline="0" dirty="0" smtClean="0"/>
              <a:t> gives more specific details of Process, Perception and </a:t>
            </a:r>
            <a:r>
              <a:rPr lang="en-US" baseline="0" smtClean="0"/>
              <a:t>Outcome data</a:t>
            </a:r>
            <a:endParaRPr lang="en-US" dirty="0"/>
          </a:p>
        </p:txBody>
      </p:sp>
      <p:sp>
        <p:nvSpPr>
          <p:cNvPr id="4" name="Slide Number Placeholder 3"/>
          <p:cNvSpPr>
            <a:spLocks noGrp="1"/>
          </p:cNvSpPr>
          <p:nvPr>
            <p:ph type="sldNum" sz="quarter" idx="10"/>
          </p:nvPr>
        </p:nvSpPr>
        <p:spPr/>
        <p:txBody>
          <a:bodyPr/>
          <a:lstStyle/>
          <a:p>
            <a:fld id="{9E95E6C7-7290-4ED6-BFBE-E8DF8CBB0D68}" type="slidenum">
              <a:rPr lang="en-US" smtClean="0"/>
              <a:pPr/>
              <a:t>10</a:t>
            </a:fld>
            <a:endParaRPr lang="en-US"/>
          </a:p>
        </p:txBody>
      </p:sp>
    </p:spTree>
    <p:extLst>
      <p:ext uri="{BB962C8B-B14F-4D97-AF65-F5344CB8AC3E}">
        <p14:creationId xmlns:p14="http://schemas.microsoft.com/office/powerpoint/2010/main" xmlns="" val="369622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 will cover</a:t>
            </a:r>
          </a:p>
          <a:p>
            <a:endParaRPr lang="en-US" dirty="0" smtClean="0"/>
          </a:p>
          <a:p>
            <a:r>
              <a:rPr lang="en-US" dirty="0" smtClean="0"/>
              <a:t>This</a:t>
            </a:r>
            <a:r>
              <a:rPr lang="en-US" baseline="0" dirty="0" smtClean="0"/>
              <a:t> example shows how the data sources are connected when starting with process data.</a:t>
            </a:r>
            <a:endParaRPr lang="en-US" dirty="0"/>
          </a:p>
        </p:txBody>
      </p:sp>
      <p:sp>
        <p:nvSpPr>
          <p:cNvPr id="4" name="Slide Number Placeholder 3"/>
          <p:cNvSpPr>
            <a:spLocks noGrp="1"/>
          </p:cNvSpPr>
          <p:nvPr>
            <p:ph type="sldNum" sz="quarter" idx="10"/>
          </p:nvPr>
        </p:nvSpPr>
        <p:spPr/>
        <p:txBody>
          <a:bodyPr/>
          <a:lstStyle/>
          <a:p>
            <a:fld id="{9E95E6C7-7290-4ED6-BFBE-E8DF8CBB0D68}" type="slidenum">
              <a:rPr lang="en-US" smtClean="0"/>
              <a:pPr/>
              <a:t>11</a:t>
            </a:fld>
            <a:endParaRPr lang="en-US"/>
          </a:p>
        </p:txBody>
      </p:sp>
    </p:spTree>
    <p:extLst>
      <p:ext uri="{BB962C8B-B14F-4D97-AF65-F5344CB8AC3E}">
        <p14:creationId xmlns:p14="http://schemas.microsoft.com/office/powerpoint/2010/main" xmlns="" val="369544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r>
              <a:rPr lang="en-US" baseline="0" dirty="0" smtClean="0"/>
              <a:t> will cover</a:t>
            </a:r>
            <a:endParaRPr lang="en-US" dirty="0"/>
          </a:p>
        </p:txBody>
      </p:sp>
      <p:sp>
        <p:nvSpPr>
          <p:cNvPr id="4" name="Slide Number Placeholder 3"/>
          <p:cNvSpPr>
            <a:spLocks noGrp="1"/>
          </p:cNvSpPr>
          <p:nvPr>
            <p:ph type="sldNum" sz="quarter" idx="10"/>
          </p:nvPr>
        </p:nvSpPr>
        <p:spPr/>
        <p:txBody>
          <a:bodyPr/>
          <a:lstStyle/>
          <a:p>
            <a:fld id="{9E95E6C7-7290-4ED6-BFBE-E8DF8CBB0D68}" type="slidenum">
              <a:rPr lang="en-US" smtClean="0"/>
              <a:pPr/>
              <a:t>12</a:t>
            </a:fld>
            <a:endParaRPr lang="en-US"/>
          </a:p>
        </p:txBody>
      </p:sp>
    </p:spTree>
    <p:extLst>
      <p:ext uri="{BB962C8B-B14F-4D97-AF65-F5344CB8AC3E}">
        <p14:creationId xmlns:p14="http://schemas.microsoft.com/office/powerpoint/2010/main" xmlns="" val="18239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 will cover</a:t>
            </a:r>
          </a:p>
          <a:p>
            <a:endParaRPr lang="en-US" dirty="0" smtClean="0"/>
          </a:p>
          <a:p>
            <a:r>
              <a:rPr lang="en-US" dirty="0" smtClean="0"/>
              <a:t>This example show</a:t>
            </a:r>
            <a:r>
              <a:rPr lang="en-US" baseline="0" dirty="0" smtClean="0"/>
              <a:t>s how the data sources are connected when starting with outcome data.</a:t>
            </a:r>
          </a:p>
          <a:p>
            <a:endParaRPr lang="en-US" baseline="0" dirty="0" smtClean="0"/>
          </a:p>
          <a:p>
            <a:r>
              <a:rPr lang="en-US" baseline="0" dirty="0" smtClean="0"/>
              <a:t>There are 2 steps in process and 3 steps in perception</a:t>
            </a:r>
          </a:p>
        </p:txBody>
      </p:sp>
      <p:sp>
        <p:nvSpPr>
          <p:cNvPr id="4" name="Slide Number Placeholder 3"/>
          <p:cNvSpPr>
            <a:spLocks noGrp="1"/>
          </p:cNvSpPr>
          <p:nvPr>
            <p:ph type="sldNum" sz="quarter" idx="10"/>
          </p:nvPr>
        </p:nvSpPr>
        <p:spPr/>
        <p:txBody>
          <a:bodyPr/>
          <a:lstStyle/>
          <a:p>
            <a:fld id="{9E95E6C7-7290-4ED6-BFBE-E8DF8CBB0D68}" type="slidenum">
              <a:rPr lang="en-US" smtClean="0"/>
              <a:pPr/>
              <a:t>13</a:t>
            </a:fld>
            <a:endParaRPr lang="en-US"/>
          </a:p>
        </p:txBody>
      </p:sp>
    </p:spTree>
    <p:extLst>
      <p:ext uri="{BB962C8B-B14F-4D97-AF65-F5344CB8AC3E}">
        <p14:creationId xmlns:p14="http://schemas.microsoft.com/office/powerpoint/2010/main" xmlns="" val="321767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p>
          <a:p>
            <a:r>
              <a:rPr lang="en-US" dirty="0" smtClean="0"/>
              <a:t>Pick one type:</a:t>
            </a:r>
          </a:p>
          <a:p>
            <a:r>
              <a:rPr lang="en-US" dirty="0" smtClean="0"/>
              <a:t>Small Group Action Plan – think about a small group that you run and talk about the three types of data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Curriculum Action Plan - Pick ONE grade level and talk about how you could collect process, perception, and outcome data over the course of the </a:t>
            </a:r>
            <a:r>
              <a:rPr lang="en-US" u="sng" dirty="0" smtClean="0"/>
              <a:t>year</a:t>
            </a:r>
            <a:r>
              <a:rPr 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Closing the Gap Action Plan -</a:t>
            </a:r>
            <a:r>
              <a:rPr lang="en-US" baseline="0" dirty="0" smtClean="0"/>
              <a:t> </a:t>
            </a:r>
            <a:r>
              <a:rPr lang="en-US" i="1" dirty="0" smtClean="0"/>
              <a:t>Pick ONE CTG Goal and the types of data you could collect</a:t>
            </a:r>
            <a:endParaRPr lang="en-US" dirty="0" smtClean="0"/>
          </a:p>
          <a:p>
            <a:endParaRPr lang="en-US" dirty="0" smtClean="0"/>
          </a:p>
          <a:p>
            <a:endParaRPr lang="en-US" dirty="0" smtClean="0"/>
          </a:p>
          <a:p>
            <a:endParaRPr lang="en-US" dirty="0" smtClean="0"/>
          </a:p>
          <a:p>
            <a:r>
              <a:rPr lang="en-US" dirty="0" smtClean="0"/>
              <a:t>Be</a:t>
            </a:r>
            <a:r>
              <a:rPr lang="en-US" baseline="0" dirty="0" smtClean="0"/>
              <a:t> sure participants have sticky notes.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95E6C7-7290-4ED6-BFBE-E8DF8CBB0D68}" type="slidenum">
              <a:rPr lang="en-US" smtClean="0"/>
              <a:pPr/>
              <a:t>14</a:t>
            </a:fld>
            <a:endParaRPr lang="en-US"/>
          </a:p>
        </p:txBody>
      </p:sp>
    </p:spTree>
    <p:extLst>
      <p:ext uri="{BB962C8B-B14F-4D97-AF65-F5344CB8AC3E}">
        <p14:creationId xmlns:p14="http://schemas.microsoft.com/office/powerpoint/2010/main" xmlns="" val="1357934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4" descr="READYppt_title_2.jpg"/>
          <p:cNvPicPr>
            <a:picLocks noChangeAspect="1"/>
          </p:cNvPicPr>
          <p:nvPr userDrawn="1"/>
        </p:nvPicPr>
        <p:blipFill>
          <a:blip r:embed="rId2">
            <a:extLst>
              <a:ext uri="{28A0092B-C50C-407E-A947-70E740481C1C}">
                <a14:useLocalDpi xmlns:a14="http://schemas.microsoft.com/office/drawing/2010/main" xmlns="" val="0"/>
              </a:ext>
            </a:extLst>
          </a:blip>
          <a:srcRect t="70494"/>
          <a:stretch>
            <a:fillRect/>
          </a:stretch>
        </p:blipFill>
        <p:spPr bwMode="auto">
          <a:xfrm>
            <a:off x="0" y="4833938"/>
            <a:ext cx="9144000" cy="202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READYppt_title_2.jpg"/>
          <p:cNvPicPr>
            <a:picLocks noChangeAspect="1"/>
          </p:cNvPicPr>
          <p:nvPr userDrawn="1"/>
        </p:nvPicPr>
        <p:blipFill>
          <a:blip r:embed="rId2">
            <a:extLst>
              <a:ext uri="{28A0092B-C50C-407E-A947-70E740481C1C}">
                <a14:useLocalDpi xmlns:a14="http://schemas.microsoft.com/office/drawing/2010/main" xmlns="" val="0"/>
              </a:ext>
            </a:extLst>
          </a:blip>
          <a:srcRect r="75462" b="65926"/>
          <a:stretch>
            <a:fillRect/>
          </a:stretch>
        </p:blipFill>
        <p:spPr bwMode="auto">
          <a:xfrm>
            <a:off x="0" y="0"/>
            <a:ext cx="2243138"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ctrTitle"/>
          </p:nvPr>
        </p:nvSpPr>
        <p:spPr>
          <a:xfrm>
            <a:off x="2438400" y="2667000"/>
            <a:ext cx="5562600" cy="2667000"/>
          </a:xfrm>
        </p:spPr>
        <p:txBody>
          <a:bodyPr/>
          <a:lstStyle>
            <a:lvl1pPr algn="ctr">
              <a:defRPr sz="2000">
                <a:solidFill>
                  <a:srgbClr val="63554C"/>
                </a:solidFill>
              </a:defRPr>
            </a:lvl1pPr>
          </a:lstStyle>
          <a:p>
            <a:endParaRPr lang="en-US" dirty="0"/>
          </a:p>
        </p:txBody>
      </p:sp>
      <p:sp>
        <p:nvSpPr>
          <p:cNvPr id="6" name="Text Placeholder 5"/>
          <p:cNvSpPr>
            <a:spLocks noGrp="1"/>
          </p:cNvSpPr>
          <p:nvPr>
            <p:ph type="body" sz="quarter" idx="10"/>
          </p:nvPr>
        </p:nvSpPr>
        <p:spPr>
          <a:xfrm>
            <a:off x="2286000" y="838200"/>
            <a:ext cx="6400800" cy="1295400"/>
          </a:xfrm>
        </p:spPr>
        <p:txBody>
          <a:bodyPr/>
          <a:lstStyle>
            <a:lvl1pPr marL="0" indent="0">
              <a:buNone/>
              <a:defRPr sz="4400" b="1"/>
            </a:lvl1pPr>
          </a:lstStyle>
          <a:p>
            <a:pPr lvl="0"/>
            <a:r>
              <a:rPr lang="en-US" dirty="0" smtClean="0"/>
              <a:t>Click to edit Master text style</a:t>
            </a:r>
          </a:p>
        </p:txBody>
      </p:sp>
    </p:spTree>
    <p:extLst>
      <p:ext uri="{BB962C8B-B14F-4D97-AF65-F5344CB8AC3E}">
        <p14:creationId xmlns:p14="http://schemas.microsoft.com/office/powerpoint/2010/main" xmlns="" val="157833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355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2402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Calibri"/>
                <a:ea typeface="+mn-ea"/>
                <a:cs typeface="+mn-cs"/>
              </a:defRPr>
            </a:lvl1pPr>
          </a:lstStyle>
          <a:p>
            <a:pPr defTabSz="914400">
              <a:defRPr/>
            </a:pPr>
            <a:fld id="{D2C48367-EA7B-405D-8088-195C076CEA4A}" type="datetimeFigureOut">
              <a:rPr lang="en-US"/>
              <a:pPr defTabSz="914400">
                <a:defRPr/>
              </a:pPr>
              <a:t>11/4/2013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Calibri"/>
                <a:ea typeface="+mn-ea"/>
                <a:cs typeface="+mn-cs"/>
              </a:defRPr>
            </a:lvl1pPr>
          </a:lstStyle>
          <a:p>
            <a:pPr defTabSz="914400">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tint val="75000"/>
                  </a:prstClr>
                </a:solidFill>
                <a:latin typeface="Calibri"/>
                <a:ea typeface="+mn-ea"/>
                <a:cs typeface="+mn-cs"/>
              </a:defRPr>
            </a:lvl1pPr>
          </a:lstStyle>
          <a:p>
            <a:pPr defTabSz="914400">
              <a:defRPr/>
            </a:pPr>
            <a:fld id="{F345D9F4-0989-4C98-8C13-97E33E9DAC3A}" type="slidenum">
              <a:rPr lang="en-US"/>
              <a:pPr defTabSz="914400">
                <a:defRPr/>
              </a:pPr>
              <a:t>‹#›</a:t>
            </a:fld>
            <a:endParaRPr lang="en-US"/>
          </a:p>
        </p:txBody>
      </p:sp>
    </p:spTree>
    <p:extLst>
      <p:ext uri="{BB962C8B-B14F-4D97-AF65-F5344CB8AC3E}">
        <p14:creationId xmlns:p14="http://schemas.microsoft.com/office/powerpoint/2010/main" xmlns="" val="37559839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4" descr="READYppt_title_2.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ctrTitle"/>
          </p:nvPr>
        </p:nvSpPr>
        <p:spPr>
          <a:xfrm>
            <a:off x="2438400" y="2667000"/>
            <a:ext cx="5562600" cy="2667000"/>
          </a:xfrm>
        </p:spPr>
        <p:txBody>
          <a:bodyPr/>
          <a:lstStyle>
            <a:lvl1pPr algn="ctr">
              <a:defRPr sz="2000">
                <a:solidFill>
                  <a:srgbClr val="63554C"/>
                </a:solidFill>
              </a:defRPr>
            </a:lvl1pPr>
          </a:lstStyle>
          <a:p>
            <a:endParaRPr lang="en-US" dirty="0"/>
          </a:p>
        </p:txBody>
      </p:sp>
    </p:spTree>
    <p:extLst>
      <p:ext uri="{BB962C8B-B14F-4D97-AF65-F5344CB8AC3E}">
        <p14:creationId xmlns:p14="http://schemas.microsoft.com/office/powerpoint/2010/main" xmlns="" val="178310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355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46704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4" descr="READYppt_title_2.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ctrTitle"/>
          </p:nvPr>
        </p:nvSpPr>
        <p:spPr>
          <a:xfrm>
            <a:off x="2438400" y="2667000"/>
            <a:ext cx="5562600" cy="2667000"/>
          </a:xfrm>
        </p:spPr>
        <p:txBody>
          <a:bodyPr/>
          <a:lstStyle>
            <a:lvl1pPr algn="ctr">
              <a:defRPr sz="2000">
                <a:solidFill>
                  <a:srgbClr val="63554C"/>
                </a:solidFill>
              </a:defRPr>
            </a:lvl1pPr>
          </a:lstStyle>
          <a:p>
            <a:endParaRPr lang="en-US" dirty="0"/>
          </a:p>
        </p:txBody>
      </p:sp>
    </p:spTree>
    <p:extLst>
      <p:ext uri="{BB962C8B-B14F-4D97-AF65-F5344CB8AC3E}">
        <p14:creationId xmlns:p14="http://schemas.microsoft.com/office/powerpoint/2010/main" xmlns="" val="265170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19050"/>
            <a:ext cx="2895600" cy="328613"/>
          </a:xfrm>
          <a:prstGeom prst="rect">
            <a:avLst/>
          </a:prstGeom>
        </p:spPr>
        <p:txBody>
          <a:bodyPr/>
          <a:lstStyle>
            <a:lvl1pPr>
              <a:defRPr/>
            </a:lvl1pPr>
          </a:lstStyle>
          <a:p>
            <a:fld id="{8A0ACAA9-D418-4DED-A10B-5CF0A27AA03A}" type="datetimeFigureOut">
              <a:rPr lang="en-US"/>
              <a:pPr/>
              <a:t>11/4/2013</a:t>
            </a:fld>
            <a:endParaRPr lang="en-US"/>
          </a:p>
        </p:txBody>
      </p:sp>
      <p:sp>
        <p:nvSpPr>
          <p:cNvPr id="4" name="Footer Placeholder 4"/>
          <p:cNvSpPr>
            <a:spLocks noGrp="1"/>
          </p:cNvSpPr>
          <p:nvPr>
            <p:ph type="ftr" sz="quarter" idx="11"/>
          </p:nvPr>
        </p:nvSpPr>
        <p:spPr>
          <a:xfrm>
            <a:off x="3429000" y="19050"/>
            <a:ext cx="4114800" cy="328613"/>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620000" y="19050"/>
            <a:ext cx="1066800" cy="328613"/>
          </a:xfrm>
          <a:prstGeom prst="rect">
            <a:avLst/>
          </a:prstGeom>
        </p:spPr>
        <p:txBody>
          <a:bodyPr/>
          <a:lstStyle>
            <a:lvl1pPr>
              <a:defRPr/>
            </a:lvl1pPr>
          </a:lstStyle>
          <a:p>
            <a:fld id="{E0C127BB-AEE5-4C88-8421-612F617D4C0A}" type="slidenum">
              <a:rPr lang="en-US"/>
              <a:pPr/>
              <a:t>‹#›</a:t>
            </a:fld>
            <a:endParaRPr lang="en-US"/>
          </a:p>
        </p:txBody>
      </p:sp>
    </p:spTree>
    <p:extLst>
      <p:ext uri="{BB962C8B-B14F-4D97-AF65-F5344CB8AC3E}">
        <p14:creationId xmlns:p14="http://schemas.microsoft.com/office/powerpoint/2010/main" xmlns="" val="325113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1143000"/>
          </a:xfrm>
          <a:prstGeom prst="rect">
            <a:avLst/>
          </a:prstGeom>
        </p:spPr>
        <p:txBody>
          <a:bodyPr/>
          <a:lstStyle/>
          <a:p>
            <a:r>
              <a:rPr lang="en-US" dirty="0" smtClean="0"/>
              <a:t>Click to edit Master title style</a:t>
            </a:r>
            <a:endParaRPr lang="en-US" dirty="0"/>
          </a:p>
        </p:txBody>
      </p:sp>
      <p:sp>
        <p:nvSpPr>
          <p:cNvPr id="3" name="Rectangle 3"/>
          <p:cNvSpPr>
            <a:spLocks noGrp="1" noChangeArrowheads="1"/>
          </p:cNvSpPr>
          <p:nvPr>
            <p:ph idx="1"/>
          </p:nvPr>
        </p:nvSpPr>
        <p:spPr bwMode="auto">
          <a:xfrm>
            <a:off x="6324600" y="1371600"/>
            <a:ext cx="2514600" cy="4724400"/>
          </a:xfrm>
          <a:prstGeom prst="rect">
            <a:avLst/>
          </a:prstGeom>
          <a:noFill/>
          <a:ln>
            <a:noFill/>
          </a:ln>
          <a:extLst/>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xmlns="" val="230200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EADYppt_slide.jp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534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04800" y="1524000"/>
            <a:ext cx="8534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2027380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4" r:id="rId3"/>
    <p:sldLayoutId id="2147483676" r:id="rId4"/>
    <p:sldLayoutId id="2147483677" r:id="rId5"/>
    <p:sldLayoutId id="2147483679" r:id="rId6"/>
    <p:sldLayoutId id="2147483723" r:id="rId7"/>
  </p:sldLayoutIdLst>
  <p:hf hdr="0" dt="0"/>
  <p:txStyles>
    <p:titleStyle>
      <a:lvl1pPr algn="l" rtl="0" eaLnBrk="0" fontAlgn="base" hangingPunct="0">
        <a:spcBef>
          <a:spcPct val="0"/>
        </a:spcBef>
        <a:spcAft>
          <a:spcPct val="0"/>
        </a:spcAft>
        <a:defRPr sz="3600" b="1">
          <a:solidFill>
            <a:srgbClr val="63554C"/>
          </a:solidFill>
          <a:latin typeface="+mj-lt"/>
          <a:ea typeface="+mj-ea"/>
          <a:cs typeface="ＭＳ Ｐゴシック" charset="0"/>
        </a:defRPr>
      </a:lvl1pPr>
      <a:lvl2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2pPr>
      <a:lvl3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3pPr>
      <a:lvl4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4pPr>
      <a:lvl5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5pPr>
      <a:lvl6pPr marL="457200" algn="ctr" rtl="0" fontAlgn="base">
        <a:spcBef>
          <a:spcPct val="0"/>
        </a:spcBef>
        <a:spcAft>
          <a:spcPct val="0"/>
        </a:spcAft>
        <a:defRPr sz="4400">
          <a:solidFill>
            <a:srgbClr val="173962"/>
          </a:solidFill>
          <a:latin typeface="Arial Bold" pitchFamily="1" charset="0"/>
          <a:ea typeface="ＭＳ Ｐゴシック" pitchFamily="1" charset="-128"/>
        </a:defRPr>
      </a:lvl6pPr>
      <a:lvl7pPr marL="914400" algn="ctr" rtl="0" fontAlgn="base">
        <a:spcBef>
          <a:spcPct val="0"/>
        </a:spcBef>
        <a:spcAft>
          <a:spcPct val="0"/>
        </a:spcAft>
        <a:defRPr sz="4400">
          <a:solidFill>
            <a:srgbClr val="173962"/>
          </a:solidFill>
          <a:latin typeface="Arial Bold" pitchFamily="1" charset="0"/>
          <a:ea typeface="ＭＳ Ｐゴシック" pitchFamily="1" charset="-128"/>
        </a:defRPr>
      </a:lvl7pPr>
      <a:lvl8pPr marL="1371600" algn="ctr" rtl="0" fontAlgn="base">
        <a:spcBef>
          <a:spcPct val="0"/>
        </a:spcBef>
        <a:spcAft>
          <a:spcPct val="0"/>
        </a:spcAft>
        <a:defRPr sz="4400">
          <a:solidFill>
            <a:srgbClr val="173962"/>
          </a:solidFill>
          <a:latin typeface="Arial Bold" pitchFamily="1" charset="0"/>
          <a:ea typeface="ＭＳ Ｐゴシック" pitchFamily="1" charset="-128"/>
        </a:defRPr>
      </a:lvl8pPr>
      <a:lvl9pPr marL="1828800" algn="ctr" rtl="0" fontAlgn="base">
        <a:spcBef>
          <a:spcPct val="0"/>
        </a:spcBef>
        <a:spcAft>
          <a:spcPct val="0"/>
        </a:spcAft>
        <a:defRPr sz="4400">
          <a:solidFill>
            <a:srgbClr val="173962"/>
          </a:solidFill>
          <a:latin typeface="Arial Bold" pitchFamily="1" charset="0"/>
          <a:ea typeface="ＭＳ Ｐゴシック" pitchFamily="1" charset="-128"/>
        </a:defRPr>
      </a:lvl9pPr>
    </p:titleStyle>
    <p:bodyStyle>
      <a:lvl1pPr marL="342900" indent="-342900" algn="l" rtl="0" eaLnBrk="0" fontAlgn="base" hangingPunct="0">
        <a:spcBef>
          <a:spcPct val="60000"/>
        </a:spcBef>
        <a:spcAft>
          <a:spcPct val="0"/>
        </a:spcAft>
        <a:buChar char="•"/>
        <a:defRPr sz="3200">
          <a:solidFill>
            <a:srgbClr val="63554C"/>
          </a:solidFill>
          <a:latin typeface="+mn-lt"/>
          <a:ea typeface="+mn-ea"/>
          <a:cs typeface="ＭＳ Ｐゴシック" charset="0"/>
        </a:defRPr>
      </a:lvl1pPr>
      <a:lvl2pPr marL="742950" indent="-285750" algn="l" rtl="0" eaLnBrk="0" fontAlgn="base" hangingPunct="0">
        <a:spcBef>
          <a:spcPct val="60000"/>
        </a:spcBef>
        <a:spcAft>
          <a:spcPct val="0"/>
        </a:spcAft>
        <a:buChar char="–"/>
        <a:defRPr sz="2800">
          <a:solidFill>
            <a:srgbClr val="63554C"/>
          </a:solidFill>
          <a:latin typeface="+mn-lt"/>
          <a:ea typeface="+mn-ea"/>
        </a:defRPr>
      </a:lvl2pPr>
      <a:lvl3pPr marL="1085850" indent="-228600" algn="l" rtl="0" eaLnBrk="0" fontAlgn="base" hangingPunct="0">
        <a:spcBef>
          <a:spcPct val="60000"/>
        </a:spcBef>
        <a:spcAft>
          <a:spcPct val="0"/>
        </a:spcAft>
        <a:buChar char="•"/>
        <a:defRPr sz="2400">
          <a:solidFill>
            <a:srgbClr val="63554C"/>
          </a:solidFill>
          <a:latin typeface="+mn-lt"/>
          <a:ea typeface="+mn-ea"/>
        </a:defRPr>
      </a:lvl3pPr>
      <a:lvl4pPr marL="1428750" indent="-228600" algn="l" rtl="0" eaLnBrk="0" fontAlgn="base" hangingPunct="0">
        <a:spcBef>
          <a:spcPct val="60000"/>
        </a:spcBef>
        <a:spcAft>
          <a:spcPct val="0"/>
        </a:spcAft>
        <a:buChar char="–"/>
        <a:defRPr sz="2000">
          <a:solidFill>
            <a:srgbClr val="63554C"/>
          </a:solidFill>
          <a:latin typeface="+mn-lt"/>
          <a:ea typeface="+mn-ea"/>
        </a:defRPr>
      </a:lvl4pPr>
      <a:lvl5pPr marL="1771650" indent="-228600" algn="l" rtl="0" eaLnBrk="0" fontAlgn="base" hangingPunct="0">
        <a:spcBef>
          <a:spcPct val="60000"/>
        </a:spcBef>
        <a:spcAft>
          <a:spcPct val="0"/>
        </a:spcAft>
        <a:buChar char="»"/>
        <a:defRPr sz="2000">
          <a:solidFill>
            <a:srgbClr val="63554C"/>
          </a:solidFill>
          <a:latin typeface="+mn-lt"/>
          <a:ea typeface="+mn-ea"/>
        </a:defRPr>
      </a:lvl5pPr>
      <a:lvl6pPr marL="2514600" indent="-228600" algn="l" rtl="0" fontAlgn="base">
        <a:spcBef>
          <a:spcPct val="20000"/>
        </a:spcBef>
        <a:spcAft>
          <a:spcPct val="0"/>
        </a:spcAft>
        <a:buChar char="»"/>
        <a:defRPr sz="2000">
          <a:solidFill>
            <a:srgbClr val="173962"/>
          </a:solidFill>
          <a:latin typeface="+mn-lt"/>
          <a:ea typeface="+mn-ea"/>
        </a:defRPr>
      </a:lvl6pPr>
      <a:lvl7pPr marL="2971800" indent="-228600" algn="l" rtl="0" fontAlgn="base">
        <a:spcBef>
          <a:spcPct val="20000"/>
        </a:spcBef>
        <a:spcAft>
          <a:spcPct val="0"/>
        </a:spcAft>
        <a:buChar char="»"/>
        <a:defRPr sz="2000">
          <a:solidFill>
            <a:srgbClr val="173962"/>
          </a:solidFill>
          <a:latin typeface="+mn-lt"/>
          <a:ea typeface="+mn-ea"/>
        </a:defRPr>
      </a:lvl7pPr>
      <a:lvl8pPr marL="3429000" indent="-228600" algn="l" rtl="0" fontAlgn="base">
        <a:spcBef>
          <a:spcPct val="20000"/>
        </a:spcBef>
        <a:spcAft>
          <a:spcPct val="0"/>
        </a:spcAft>
        <a:buChar char="»"/>
        <a:defRPr sz="2000">
          <a:solidFill>
            <a:srgbClr val="173962"/>
          </a:solidFill>
          <a:latin typeface="+mn-lt"/>
          <a:ea typeface="+mn-ea"/>
        </a:defRPr>
      </a:lvl8pPr>
      <a:lvl9pPr marL="3886200" indent="-228600" algn="l" rtl="0" fontAlgn="base">
        <a:spcBef>
          <a:spcPct val="20000"/>
        </a:spcBef>
        <a:spcAft>
          <a:spcPct val="0"/>
        </a:spcAft>
        <a:buChar char="»"/>
        <a:defRPr sz="2000">
          <a:solidFill>
            <a:srgbClr val="17396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6" descr="READYppt_slide.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76200" y="76200"/>
            <a:ext cx="8991600" cy="6096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defTabSz="914400" eaLnBrk="0" fontAlgn="base" hangingPunct="0">
              <a:spcBef>
                <a:spcPct val="0"/>
              </a:spcBef>
              <a:spcAft>
                <a:spcPct val="0"/>
              </a:spcAft>
              <a:defRPr/>
            </a:pPr>
            <a:endParaRPr lang="en-US" sz="2400">
              <a:solidFill>
                <a:prstClr val="black"/>
              </a:solidFill>
            </a:endParaRPr>
          </a:p>
        </p:txBody>
      </p:sp>
      <p:sp>
        <p:nvSpPr>
          <p:cNvPr id="7172" name="Rectangle 3"/>
          <p:cNvSpPr>
            <a:spLocks noGrp="1" noChangeArrowheads="1"/>
          </p:cNvSpPr>
          <p:nvPr>
            <p:ph type="body" idx="1"/>
          </p:nvPr>
        </p:nvSpPr>
        <p:spPr bwMode="auto">
          <a:xfrm>
            <a:off x="6324600" y="1371600"/>
            <a:ext cx="2514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3" name="Picture 10" descr="READYppt_slide_logo.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2800" y="254000"/>
            <a:ext cx="8382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p:nvSpPr>
        <p:spPr>
          <a:xfrm>
            <a:off x="309563" y="304800"/>
            <a:ext cx="5938837" cy="5849938"/>
          </a:xfrm>
          <a:prstGeom prst="rect">
            <a:avLst/>
          </a:prstGeom>
          <a:solidFill>
            <a:srgbClr val="73B632"/>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eaLnBrk="0" fontAlgn="base" hangingPunct="0">
              <a:spcBef>
                <a:spcPct val="0"/>
              </a:spcBef>
              <a:spcAft>
                <a:spcPct val="0"/>
              </a:spcAft>
              <a:defRPr/>
            </a:pPr>
            <a:endParaRPr lang="en-US" sz="2400">
              <a:solidFill>
                <a:prstClr val="black"/>
              </a:solidFill>
            </a:endParaRPr>
          </a:p>
        </p:txBody>
      </p:sp>
      <p:sp>
        <p:nvSpPr>
          <p:cNvPr id="7175" name="Rectangle 2"/>
          <p:cNvSpPr>
            <a:spLocks noGrp="1" noChangeArrowheads="1"/>
          </p:cNvSpPr>
          <p:nvPr>
            <p:ph type="title"/>
          </p:nvPr>
        </p:nvSpPr>
        <p:spPr bwMode="auto">
          <a:xfrm>
            <a:off x="533400" y="304800"/>
            <a:ext cx="5638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cxnSp>
        <p:nvCxnSpPr>
          <p:cNvPr id="14" name="Straight Connector 13"/>
          <p:cNvCxnSpPr/>
          <p:nvPr/>
        </p:nvCxnSpPr>
        <p:spPr>
          <a:xfrm>
            <a:off x="381000" y="1447800"/>
            <a:ext cx="5867400"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41935059"/>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457200" rtl="0" eaLnBrk="0" fontAlgn="base" hangingPunct="0">
        <a:spcBef>
          <a:spcPct val="0"/>
        </a:spcBef>
        <a:spcAft>
          <a:spcPct val="0"/>
        </a:spcAft>
        <a:defRPr sz="3600" b="1" kern="1200">
          <a:solidFill>
            <a:schemeClr val="bg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bg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bg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bg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bg1"/>
          </a:solidFill>
          <a:latin typeface="Arial" charset="0"/>
          <a:ea typeface="MS PGothic" pitchFamily="34" charset="-128"/>
          <a:cs typeface="Arial" pitchFamily="34" charset="0"/>
        </a:defRPr>
      </a:lvl5pPr>
      <a:lvl6pPr marL="457200" algn="l" defTabSz="457200" rtl="0" fontAlgn="base">
        <a:spcBef>
          <a:spcPct val="0"/>
        </a:spcBef>
        <a:spcAft>
          <a:spcPct val="0"/>
        </a:spcAft>
        <a:defRPr sz="3600" b="1">
          <a:solidFill>
            <a:schemeClr val="bg1"/>
          </a:solidFill>
          <a:latin typeface="Arial" charset="0"/>
          <a:ea typeface="ＭＳ Ｐゴシック" charset="0"/>
        </a:defRPr>
      </a:lvl6pPr>
      <a:lvl7pPr marL="914400" algn="l" defTabSz="457200" rtl="0" fontAlgn="base">
        <a:spcBef>
          <a:spcPct val="0"/>
        </a:spcBef>
        <a:spcAft>
          <a:spcPct val="0"/>
        </a:spcAft>
        <a:defRPr sz="3600" b="1">
          <a:solidFill>
            <a:schemeClr val="bg1"/>
          </a:solidFill>
          <a:latin typeface="Arial" charset="0"/>
          <a:ea typeface="ＭＳ Ｐゴシック" charset="0"/>
        </a:defRPr>
      </a:lvl7pPr>
      <a:lvl8pPr marL="1371600" algn="l" defTabSz="457200" rtl="0" fontAlgn="base">
        <a:spcBef>
          <a:spcPct val="0"/>
        </a:spcBef>
        <a:spcAft>
          <a:spcPct val="0"/>
        </a:spcAft>
        <a:defRPr sz="3600" b="1">
          <a:solidFill>
            <a:schemeClr val="bg1"/>
          </a:solidFill>
          <a:latin typeface="Arial" charset="0"/>
          <a:ea typeface="ＭＳ Ｐゴシック" charset="0"/>
        </a:defRPr>
      </a:lvl8pPr>
      <a:lvl9pPr marL="1828800" algn="l" defTabSz="457200" rtl="0" fontAlgn="base">
        <a:spcBef>
          <a:spcPct val="0"/>
        </a:spcBef>
        <a:spcAft>
          <a:spcPct val="0"/>
        </a:spcAft>
        <a:defRPr sz="3600" b="1">
          <a:solidFill>
            <a:schemeClr val="bg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ivebinders.com/play/play_or_edit?id=39851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ctrTitle"/>
          </p:nvPr>
        </p:nvSpPr>
        <p:spPr>
          <a:xfrm>
            <a:off x="0" y="2179821"/>
            <a:ext cx="9144000" cy="3246620"/>
          </a:xfrm>
        </p:spPr>
        <p:txBody>
          <a:bodyPr/>
          <a:lstStyle/>
          <a:p>
            <a:pPr eaLnBrk="1" hangingPunct="1"/>
            <a:r>
              <a:rPr lang="en-US" sz="3600" dirty="0" smtClean="0">
                <a:ea typeface="ヒラギノ角ゴ Pro W3" pitchFamily="-84" charset="-128"/>
              </a:rPr>
              <a:t>Data, Data, Data</a:t>
            </a:r>
            <a:br>
              <a:rPr lang="en-US" sz="3600" dirty="0" smtClean="0">
                <a:ea typeface="ヒラギノ角ゴ Pro W3" pitchFamily="-84" charset="-128"/>
              </a:rPr>
            </a:br>
            <a:r>
              <a:rPr lang="en-US" sz="3600" dirty="0" smtClean="0">
                <a:ea typeface="ヒラギノ角ゴ Pro W3" pitchFamily="-84" charset="-128"/>
              </a:rPr>
              <a:t/>
            </a:r>
            <a:br>
              <a:rPr lang="en-US" sz="3600" dirty="0" smtClean="0">
                <a:ea typeface="ヒラギノ角ゴ Pro W3" pitchFamily="-84" charset="-128"/>
              </a:rPr>
            </a:br>
            <a:r>
              <a:rPr lang="en-US" sz="3600" dirty="0" smtClean="0">
                <a:ea typeface="ヒラギノ角ゴ Pro W3" pitchFamily="-84" charset="-128"/>
              </a:rPr>
              <a:t>OCS School Counselor PLC</a:t>
            </a:r>
            <a:br>
              <a:rPr lang="en-US" sz="3600" dirty="0" smtClean="0">
                <a:ea typeface="ヒラギノ角ゴ Pro W3" pitchFamily="-84" charset="-128"/>
              </a:rPr>
            </a:br>
            <a:r>
              <a:rPr lang="en-US" sz="3600" dirty="0" smtClean="0">
                <a:ea typeface="ヒラギノ角ゴ Pro W3" pitchFamily="-84" charset="-128"/>
              </a:rPr>
              <a:t>November 5, 2013</a:t>
            </a:r>
            <a:br>
              <a:rPr lang="en-US" sz="3600" dirty="0" smtClean="0">
                <a:ea typeface="ヒラギノ角ゴ Pro W3" pitchFamily="-84" charset="-128"/>
              </a:rPr>
            </a:br>
            <a:r>
              <a:rPr lang="en-US" sz="1800" i="1" dirty="0" smtClean="0">
                <a:ea typeface="ヒラギノ角ゴ Pro W3" pitchFamily="-84" charset="-128"/>
              </a:rPr>
              <a:t>8:30 am – 12:00 pm</a:t>
            </a:r>
            <a:br>
              <a:rPr lang="en-US" sz="1800" i="1" dirty="0" smtClean="0">
                <a:ea typeface="ヒラギノ角ゴ Pro W3" pitchFamily="-84" charset="-128"/>
              </a:rPr>
            </a:br>
            <a:r>
              <a:rPr lang="en-US" sz="1800" i="1" dirty="0" smtClean="0">
                <a:ea typeface="ヒラギノ角ゴ Pro W3" pitchFamily="-84" charset="-128"/>
              </a:rPr>
              <a:t>Meeting Room 4</a:t>
            </a:r>
          </a:p>
        </p:txBody>
      </p:sp>
    </p:spTree>
    <p:extLst>
      <p:ext uri="{BB962C8B-B14F-4D97-AF65-F5344CB8AC3E}">
        <p14:creationId xmlns:p14="http://schemas.microsoft.com/office/powerpoint/2010/main" xmlns="" val="22400315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0" y="1447800"/>
            <a:ext cx="9144000" cy="5410200"/>
          </a:xfrm>
          <a:prstGeom prst="rect">
            <a:avLst/>
          </a:prstGeom>
          <a:solidFill>
            <a:schemeClr val="accent1"/>
          </a:solidFill>
          <a:ln w="9525">
            <a:solidFill>
              <a:srgbClr val="FFFFFF"/>
            </a:solidFill>
            <a:round/>
            <a:headEnd/>
            <a:tailEnd/>
          </a:ln>
        </p:spPr>
        <p:txBody>
          <a:bodyPr/>
          <a:lstStyle/>
          <a:p>
            <a:pPr eaLnBrk="0" hangingPunct="0"/>
            <a:endParaRPr lang="en-US"/>
          </a:p>
        </p:txBody>
      </p:sp>
      <p:sp>
        <p:nvSpPr>
          <p:cNvPr id="29698" name="Title 4"/>
          <p:cNvSpPr>
            <a:spLocks noGrp="1"/>
          </p:cNvSpPr>
          <p:nvPr>
            <p:ph type="title"/>
          </p:nvPr>
        </p:nvSpPr>
        <p:spPr/>
        <p:txBody>
          <a:bodyPr/>
          <a:lstStyle/>
          <a:p>
            <a:r>
              <a:rPr lang="en-US" smtClean="0"/>
              <a:t>Types of Data from ASCA </a:t>
            </a:r>
          </a:p>
        </p:txBody>
      </p:sp>
      <p:sp>
        <p:nvSpPr>
          <p:cNvPr id="29699" name="Rectangle 5"/>
          <p:cNvSpPr>
            <a:spLocks noChangeArrowheads="1"/>
          </p:cNvSpPr>
          <p:nvPr/>
        </p:nvSpPr>
        <p:spPr bwMode="auto">
          <a:xfrm>
            <a:off x="190500" y="1524000"/>
            <a:ext cx="2743200" cy="762000"/>
          </a:xfrm>
          <a:prstGeom prst="rect">
            <a:avLst/>
          </a:prstGeom>
          <a:solidFill>
            <a:srgbClr val="FF9900"/>
          </a:solidFill>
          <a:ln w="9525">
            <a:solidFill>
              <a:srgbClr val="FFFFFF"/>
            </a:solidFill>
            <a:round/>
            <a:headEnd/>
            <a:tailEnd/>
          </a:ln>
        </p:spPr>
        <p:txBody>
          <a:bodyPr anchor="ctr"/>
          <a:lstStyle/>
          <a:p>
            <a:pPr algn="ctr" eaLnBrk="0" hangingPunct="0"/>
            <a:r>
              <a:rPr lang="en-US" b="1" dirty="0">
                <a:solidFill>
                  <a:schemeClr val="bg1"/>
                </a:solidFill>
              </a:rPr>
              <a:t>Process</a:t>
            </a:r>
          </a:p>
        </p:txBody>
      </p:sp>
      <p:sp>
        <p:nvSpPr>
          <p:cNvPr id="29700" name="Rectangle 6"/>
          <p:cNvSpPr>
            <a:spLocks noChangeArrowheads="1"/>
          </p:cNvSpPr>
          <p:nvPr/>
        </p:nvSpPr>
        <p:spPr bwMode="auto">
          <a:xfrm>
            <a:off x="3124200" y="1524000"/>
            <a:ext cx="2743200" cy="762000"/>
          </a:xfrm>
          <a:prstGeom prst="rect">
            <a:avLst/>
          </a:prstGeom>
          <a:solidFill>
            <a:srgbClr val="463D35"/>
          </a:solidFill>
          <a:ln w="9525">
            <a:solidFill>
              <a:srgbClr val="FFFFFF"/>
            </a:solidFill>
            <a:round/>
            <a:headEnd/>
            <a:tailEnd/>
          </a:ln>
        </p:spPr>
        <p:txBody>
          <a:bodyPr anchor="ctr"/>
          <a:lstStyle/>
          <a:p>
            <a:pPr algn="ctr" eaLnBrk="0" hangingPunct="0"/>
            <a:r>
              <a:rPr lang="en-US" dirty="0">
                <a:solidFill>
                  <a:schemeClr val="bg1"/>
                </a:solidFill>
              </a:rPr>
              <a:t>Perception</a:t>
            </a:r>
          </a:p>
        </p:txBody>
      </p:sp>
      <p:sp>
        <p:nvSpPr>
          <p:cNvPr id="29701" name="Rectangle 7"/>
          <p:cNvSpPr>
            <a:spLocks noChangeArrowheads="1"/>
          </p:cNvSpPr>
          <p:nvPr/>
        </p:nvSpPr>
        <p:spPr bwMode="auto">
          <a:xfrm>
            <a:off x="6172200" y="1524000"/>
            <a:ext cx="2743200" cy="762000"/>
          </a:xfrm>
          <a:prstGeom prst="rect">
            <a:avLst/>
          </a:prstGeom>
          <a:solidFill>
            <a:srgbClr val="3F6B96"/>
          </a:solidFill>
          <a:ln w="9525">
            <a:solidFill>
              <a:srgbClr val="FFFFFF"/>
            </a:solidFill>
            <a:round/>
            <a:headEnd/>
            <a:tailEnd/>
          </a:ln>
        </p:spPr>
        <p:txBody>
          <a:bodyPr anchor="ctr"/>
          <a:lstStyle/>
          <a:p>
            <a:pPr algn="ctr" eaLnBrk="0" hangingPunct="0"/>
            <a:r>
              <a:rPr lang="en-US" b="1" dirty="0">
                <a:solidFill>
                  <a:schemeClr val="bg1"/>
                </a:solidFill>
              </a:rPr>
              <a:t>Outcome</a:t>
            </a:r>
          </a:p>
        </p:txBody>
      </p:sp>
      <p:sp>
        <p:nvSpPr>
          <p:cNvPr id="169990" name="Rectangle 9"/>
          <p:cNvSpPr>
            <a:spLocks noChangeArrowheads="1"/>
          </p:cNvSpPr>
          <p:nvPr/>
        </p:nvSpPr>
        <p:spPr bwMode="auto">
          <a:xfrm>
            <a:off x="304800" y="2438400"/>
            <a:ext cx="2514600" cy="1752600"/>
          </a:xfrm>
          <a:prstGeom prst="rect">
            <a:avLst/>
          </a:prstGeom>
          <a:solidFill>
            <a:schemeClr val="bg2"/>
          </a:solidFill>
          <a:ln w="9525">
            <a:solidFill>
              <a:srgbClr val="FFFFFF"/>
            </a:solidFill>
            <a:round/>
            <a:headEnd/>
            <a:tailEnd/>
          </a:ln>
        </p:spPr>
        <p:txBody>
          <a:bodyPr anchor="ctr"/>
          <a:lstStyle/>
          <a:p>
            <a:pPr algn="ctr" eaLnBrk="0" hangingPunct="0"/>
            <a:r>
              <a:rPr lang="en-US">
                <a:solidFill>
                  <a:srgbClr val="FFFFFF"/>
                </a:solidFill>
              </a:rPr>
              <a:t>What happened? What you did and for whom?</a:t>
            </a:r>
          </a:p>
        </p:txBody>
      </p:sp>
      <p:sp>
        <p:nvSpPr>
          <p:cNvPr id="169991" name="Rectangle 10"/>
          <p:cNvSpPr>
            <a:spLocks noChangeArrowheads="1"/>
          </p:cNvSpPr>
          <p:nvPr/>
        </p:nvSpPr>
        <p:spPr bwMode="auto">
          <a:xfrm>
            <a:off x="3200400" y="2438400"/>
            <a:ext cx="2514600" cy="1828800"/>
          </a:xfrm>
          <a:prstGeom prst="rect">
            <a:avLst/>
          </a:prstGeom>
          <a:solidFill>
            <a:schemeClr val="bg2"/>
          </a:solidFill>
          <a:ln w="9525">
            <a:solidFill>
              <a:srgbClr val="FFFFFF"/>
            </a:solidFill>
            <a:round/>
            <a:headEnd/>
            <a:tailEnd/>
          </a:ln>
        </p:spPr>
        <p:txBody>
          <a:bodyPr anchor="ctr"/>
          <a:lstStyle/>
          <a:p>
            <a:pPr algn="ctr" eaLnBrk="0" hangingPunct="0"/>
            <a:r>
              <a:rPr lang="en-US" dirty="0">
                <a:solidFill>
                  <a:srgbClr val="FFFFFF"/>
                </a:solidFill>
              </a:rPr>
              <a:t>What was learned?</a:t>
            </a:r>
          </a:p>
        </p:txBody>
      </p:sp>
      <p:sp>
        <p:nvSpPr>
          <p:cNvPr id="169992" name="Rectangle 11"/>
          <p:cNvSpPr>
            <a:spLocks noChangeArrowheads="1"/>
          </p:cNvSpPr>
          <p:nvPr/>
        </p:nvSpPr>
        <p:spPr bwMode="auto">
          <a:xfrm>
            <a:off x="6248400" y="2438400"/>
            <a:ext cx="2514600" cy="1828800"/>
          </a:xfrm>
          <a:prstGeom prst="rect">
            <a:avLst/>
          </a:prstGeom>
          <a:solidFill>
            <a:schemeClr val="bg2"/>
          </a:solidFill>
          <a:ln w="9525">
            <a:solidFill>
              <a:srgbClr val="FFFFFF"/>
            </a:solidFill>
            <a:round/>
            <a:headEnd/>
            <a:tailEnd/>
          </a:ln>
        </p:spPr>
        <p:txBody>
          <a:bodyPr anchor="ctr"/>
          <a:lstStyle/>
          <a:p>
            <a:pPr algn="ctr" eaLnBrk="0" hangingPunct="0"/>
            <a:r>
              <a:rPr lang="en-US" dirty="0">
                <a:solidFill>
                  <a:srgbClr val="FFFFFF"/>
                </a:solidFill>
              </a:rPr>
              <a:t>How was a student different as a result of the work?</a:t>
            </a:r>
          </a:p>
          <a:p>
            <a:pPr algn="ctr" eaLnBrk="0" hangingPunct="0"/>
            <a:endParaRPr lang="en-US" dirty="0">
              <a:solidFill>
                <a:srgbClr val="FFFFFF"/>
              </a:solidFill>
            </a:endParaRPr>
          </a:p>
        </p:txBody>
      </p:sp>
      <p:sp>
        <p:nvSpPr>
          <p:cNvPr id="169993" name="Rectangle 12"/>
          <p:cNvSpPr>
            <a:spLocks noChangeArrowheads="1"/>
          </p:cNvSpPr>
          <p:nvPr/>
        </p:nvSpPr>
        <p:spPr bwMode="auto">
          <a:xfrm>
            <a:off x="304800" y="4495800"/>
            <a:ext cx="2514600" cy="2209800"/>
          </a:xfrm>
          <a:prstGeom prst="rect">
            <a:avLst/>
          </a:prstGeom>
          <a:solidFill>
            <a:schemeClr val="bg2"/>
          </a:solidFill>
          <a:ln w="9525">
            <a:solidFill>
              <a:srgbClr val="FFFFFF"/>
            </a:solidFill>
            <a:round/>
            <a:headEnd/>
            <a:tailEnd/>
          </a:ln>
        </p:spPr>
        <p:txBody>
          <a:bodyPr anchor="ctr"/>
          <a:lstStyle/>
          <a:p>
            <a:pPr algn="ctr" eaLnBrk="0" hangingPunct="0"/>
            <a:r>
              <a:rPr lang="en-US">
                <a:solidFill>
                  <a:srgbClr val="FFFFFF"/>
                </a:solidFill>
              </a:rPr>
              <a:t>Ex: Number of students you work with during the year.</a:t>
            </a:r>
          </a:p>
        </p:txBody>
      </p:sp>
      <p:sp>
        <p:nvSpPr>
          <p:cNvPr id="169994" name="Rectangle 13"/>
          <p:cNvSpPr>
            <a:spLocks noChangeArrowheads="1"/>
          </p:cNvSpPr>
          <p:nvPr/>
        </p:nvSpPr>
        <p:spPr bwMode="auto">
          <a:xfrm>
            <a:off x="3200400" y="4495800"/>
            <a:ext cx="2514600" cy="2209800"/>
          </a:xfrm>
          <a:prstGeom prst="rect">
            <a:avLst/>
          </a:prstGeom>
          <a:solidFill>
            <a:schemeClr val="bg2"/>
          </a:solidFill>
          <a:ln w="9525">
            <a:solidFill>
              <a:srgbClr val="FFFFFF"/>
            </a:solidFill>
            <a:round/>
            <a:headEnd/>
            <a:tailEnd/>
          </a:ln>
        </p:spPr>
        <p:txBody>
          <a:bodyPr anchor="ctr"/>
          <a:lstStyle/>
          <a:p>
            <a:pPr algn="ctr" eaLnBrk="0" hangingPunct="0"/>
            <a:r>
              <a:rPr lang="en-US">
                <a:solidFill>
                  <a:srgbClr val="FFFFFF"/>
                </a:solidFill>
              </a:rPr>
              <a:t>Ex: What did the students learn as a result of the work you did?</a:t>
            </a:r>
          </a:p>
        </p:txBody>
      </p:sp>
      <p:sp>
        <p:nvSpPr>
          <p:cNvPr id="169995" name="Rectangle 14"/>
          <p:cNvSpPr>
            <a:spLocks noChangeArrowheads="1"/>
          </p:cNvSpPr>
          <p:nvPr/>
        </p:nvSpPr>
        <p:spPr bwMode="auto">
          <a:xfrm>
            <a:off x="6248400" y="4495800"/>
            <a:ext cx="2514600" cy="2209800"/>
          </a:xfrm>
          <a:prstGeom prst="rect">
            <a:avLst/>
          </a:prstGeom>
          <a:solidFill>
            <a:schemeClr val="bg2"/>
          </a:solidFill>
          <a:ln w="9525">
            <a:solidFill>
              <a:srgbClr val="FFFFFF"/>
            </a:solidFill>
            <a:round/>
            <a:headEnd/>
            <a:tailEnd/>
          </a:ln>
        </p:spPr>
        <p:txBody>
          <a:bodyPr anchor="ctr"/>
          <a:lstStyle/>
          <a:p>
            <a:pPr algn="ctr" eaLnBrk="0" hangingPunct="0"/>
            <a:r>
              <a:rPr lang="en-US">
                <a:solidFill>
                  <a:srgbClr val="FFFFFF"/>
                </a:solidFill>
              </a:rPr>
              <a:t>Ex: How does this impact the larger data sets (academics, behavior, attendance)?</a:t>
            </a:r>
          </a:p>
        </p:txBody>
      </p:sp>
    </p:spTree>
    <p:extLst>
      <p:ext uri="{BB962C8B-B14F-4D97-AF65-F5344CB8AC3E}">
        <p14:creationId xmlns:p14="http://schemas.microsoft.com/office/powerpoint/2010/main" xmlns="" val="2972194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fade">
                                      <p:cBhvr>
                                        <p:cTn id="7" dur="500"/>
                                        <p:tgtEl>
                                          <p:spTgt spid="169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91"/>
                                        </p:tgtEl>
                                        <p:attrNameLst>
                                          <p:attrName>style.visibility</p:attrName>
                                        </p:attrNameLst>
                                      </p:cBhvr>
                                      <p:to>
                                        <p:strVal val="visible"/>
                                      </p:to>
                                    </p:set>
                                    <p:animEffect transition="in" filter="fade">
                                      <p:cBhvr>
                                        <p:cTn id="12" dur="500"/>
                                        <p:tgtEl>
                                          <p:spTgt spid="1699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9992"/>
                                        </p:tgtEl>
                                        <p:attrNameLst>
                                          <p:attrName>style.visibility</p:attrName>
                                        </p:attrNameLst>
                                      </p:cBhvr>
                                      <p:to>
                                        <p:strVal val="visible"/>
                                      </p:to>
                                    </p:set>
                                    <p:animEffect transition="in" filter="fade">
                                      <p:cBhvr>
                                        <p:cTn id="17" dur="500"/>
                                        <p:tgtEl>
                                          <p:spTgt spid="1699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9993"/>
                                        </p:tgtEl>
                                        <p:attrNameLst>
                                          <p:attrName>style.visibility</p:attrName>
                                        </p:attrNameLst>
                                      </p:cBhvr>
                                      <p:to>
                                        <p:strVal val="visible"/>
                                      </p:to>
                                    </p:set>
                                    <p:animEffect transition="in" filter="fade">
                                      <p:cBhvr>
                                        <p:cTn id="22" dur="500"/>
                                        <p:tgtEl>
                                          <p:spTgt spid="1699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9994"/>
                                        </p:tgtEl>
                                        <p:attrNameLst>
                                          <p:attrName>style.visibility</p:attrName>
                                        </p:attrNameLst>
                                      </p:cBhvr>
                                      <p:to>
                                        <p:strVal val="visible"/>
                                      </p:to>
                                    </p:set>
                                    <p:animEffect transition="in" filter="fade">
                                      <p:cBhvr>
                                        <p:cTn id="27" dur="500"/>
                                        <p:tgtEl>
                                          <p:spTgt spid="1699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9995"/>
                                        </p:tgtEl>
                                        <p:attrNameLst>
                                          <p:attrName>style.visibility</p:attrName>
                                        </p:attrNameLst>
                                      </p:cBhvr>
                                      <p:to>
                                        <p:strVal val="visible"/>
                                      </p:to>
                                    </p:set>
                                    <p:animEffect transition="in" filter="fade">
                                      <p:cBhvr>
                                        <p:cTn id="32" dur="500"/>
                                        <p:tgtEl>
                                          <p:spTgt spid="169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animBg="1"/>
      <p:bldP spid="169991" grpId="0" animBg="1"/>
      <p:bldP spid="169992" grpId="0" animBg="1"/>
      <p:bldP spid="169993" grpId="0" animBg="1"/>
      <p:bldP spid="169994" grpId="0" animBg="1"/>
      <p:bldP spid="1699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3"/>
          <p:cNvSpPr>
            <a:spLocks noChangeArrowheads="1"/>
          </p:cNvSpPr>
          <p:nvPr/>
        </p:nvSpPr>
        <p:spPr bwMode="auto">
          <a:xfrm>
            <a:off x="0" y="1600200"/>
            <a:ext cx="9144000" cy="5257800"/>
          </a:xfrm>
          <a:prstGeom prst="rect">
            <a:avLst/>
          </a:prstGeom>
          <a:solidFill>
            <a:schemeClr val="accent1"/>
          </a:solidFill>
          <a:ln w="9525">
            <a:solidFill>
              <a:srgbClr val="FFFFFF"/>
            </a:solidFill>
            <a:round/>
            <a:headEnd/>
            <a:tailEnd/>
          </a:ln>
        </p:spPr>
        <p:txBody>
          <a:bodyPr/>
          <a:lstStyle/>
          <a:p>
            <a:pPr eaLnBrk="0" hangingPunct="0"/>
            <a:endParaRPr lang="en-US"/>
          </a:p>
        </p:txBody>
      </p:sp>
      <p:sp>
        <p:nvSpPr>
          <p:cNvPr id="30722" name="Title 2"/>
          <p:cNvSpPr>
            <a:spLocks noGrp="1"/>
          </p:cNvSpPr>
          <p:nvPr>
            <p:ph type="title"/>
          </p:nvPr>
        </p:nvSpPr>
        <p:spPr/>
        <p:txBody>
          <a:bodyPr/>
          <a:lstStyle/>
          <a:p>
            <a:r>
              <a:rPr lang="en-US" dirty="0" smtClean="0"/>
              <a:t>Connecting the Data Sources</a:t>
            </a:r>
          </a:p>
        </p:txBody>
      </p:sp>
      <p:sp>
        <p:nvSpPr>
          <p:cNvPr id="30723" name="Rectangle 5"/>
          <p:cNvSpPr>
            <a:spLocks noChangeArrowheads="1"/>
          </p:cNvSpPr>
          <p:nvPr/>
        </p:nvSpPr>
        <p:spPr bwMode="auto">
          <a:xfrm>
            <a:off x="152400" y="2895600"/>
            <a:ext cx="2743200" cy="762000"/>
          </a:xfrm>
          <a:prstGeom prst="rect">
            <a:avLst/>
          </a:prstGeom>
          <a:solidFill>
            <a:srgbClr val="FF9900"/>
          </a:solidFill>
          <a:ln w="9525">
            <a:solidFill>
              <a:srgbClr val="FFFFFF"/>
            </a:solidFill>
            <a:round/>
            <a:headEnd/>
            <a:tailEnd/>
          </a:ln>
        </p:spPr>
        <p:txBody>
          <a:bodyPr anchor="ctr"/>
          <a:lstStyle/>
          <a:p>
            <a:pPr algn="ctr" eaLnBrk="0" hangingPunct="0"/>
            <a:r>
              <a:rPr lang="en-US" b="1" dirty="0">
                <a:solidFill>
                  <a:schemeClr val="bg1"/>
                </a:solidFill>
              </a:rPr>
              <a:t>Process</a:t>
            </a:r>
          </a:p>
        </p:txBody>
      </p:sp>
      <p:sp>
        <p:nvSpPr>
          <p:cNvPr id="30724" name="Rectangle 6"/>
          <p:cNvSpPr>
            <a:spLocks noChangeArrowheads="1"/>
          </p:cNvSpPr>
          <p:nvPr/>
        </p:nvSpPr>
        <p:spPr bwMode="auto">
          <a:xfrm>
            <a:off x="3124200" y="2895600"/>
            <a:ext cx="2743200" cy="762000"/>
          </a:xfrm>
          <a:prstGeom prst="rect">
            <a:avLst/>
          </a:prstGeom>
          <a:solidFill>
            <a:srgbClr val="463D35"/>
          </a:solidFill>
          <a:ln w="9525">
            <a:solidFill>
              <a:srgbClr val="FFFFFF"/>
            </a:solidFill>
            <a:round/>
            <a:headEnd/>
            <a:tailEnd/>
          </a:ln>
        </p:spPr>
        <p:txBody>
          <a:bodyPr anchor="ctr"/>
          <a:lstStyle/>
          <a:p>
            <a:pPr algn="ctr" eaLnBrk="0" hangingPunct="0"/>
            <a:r>
              <a:rPr lang="en-US" b="1" dirty="0">
                <a:solidFill>
                  <a:schemeClr val="bg1"/>
                </a:solidFill>
              </a:rPr>
              <a:t>Perception</a:t>
            </a:r>
          </a:p>
        </p:txBody>
      </p:sp>
      <p:sp>
        <p:nvSpPr>
          <p:cNvPr id="30725" name="Rectangle 7"/>
          <p:cNvSpPr>
            <a:spLocks noChangeArrowheads="1"/>
          </p:cNvSpPr>
          <p:nvPr/>
        </p:nvSpPr>
        <p:spPr bwMode="auto">
          <a:xfrm>
            <a:off x="6096000" y="2895600"/>
            <a:ext cx="2743200" cy="762000"/>
          </a:xfrm>
          <a:prstGeom prst="rect">
            <a:avLst/>
          </a:prstGeom>
          <a:solidFill>
            <a:srgbClr val="3F6B96"/>
          </a:solidFill>
          <a:ln w="9525">
            <a:solidFill>
              <a:srgbClr val="FFFFFF"/>
            </a:solidFill>
            <a:round/>
            <a:headEnd/>
            <a:tailEnd/>
          </a:ln>
        </p:spPr>
        <p:txBody>
          <a:bodyPr anchor="ctr"/>
          <a:lstStyle/>
          <a:p>
            <a:pPr algn="ctr" eaLnBrk="0" hangingPunct="0"/>
            <a:r>
              <a:rPr lang="en-US" b="1" dirty="0">
                <a:solidFill>
                  <a:schemeClr val="bg1"/>
                </a:solidFill>
              </a:rPr>
              <a:t>Outcome</a:t>
            </a:r>
          </a:p>
        </p:txBody>
      </p:sp>
      <p:sp>
        <p:nvSpPr>
          <p:cNvPr id="9" name="Curved Down Arrow 8"/>
          <p:cNvSpPr>
            <a:spLocks noChangeArrowheads="1"/>
          </p:cNvSpPr>
          <p:nvPr/>
        </p:nvSpPr>
        <p:spPr bwMode="auto">
          <a:xfrm>
            <a:off x="1295400" y="1981200"/>
            <a:ext cx="3200400" cy="914400"/>
          </a:xfrm>
          <a:prstGeom prst="curvedDownArrow">
            <a:avLst>
              <a:gd name="adj1" fmla="val 24986"/>
              <a:gd name="adj2" fmla="val 50005"/>
              <a:gd name="adj3" fmla="val 25000"/>
            </a:avLst>
          </a:prstGeom>
          <a:solidFill>
            <a:srgbClr val="008000"/>
          </a:solidFill>
          <a:ln w="9525">
            <a:solidFill>
              <a:srgbClr val="FFFFFF"/>
            </a:solidFill>
            <a:round/>
            <a:headEnd/>
            <a:tailEnd/>
          </a:ln>
        </p:spPr>
        <p:txBody>
          <a:bodyPr/>
          <a:lstStyle/>
          <a:p>
            <a:pPr eaLnBrk="0" hangingPunct="0"/>
            <a:endParaRPr lang="en-US"/>
          </a:p>
        </p:txBody>
      </p:sp>
      <p:sp>
        <p:nvSpPr>
          <p:cNvPr id="10" name="Rectangle 9"/>
          <p:cNvSpPr>
            <a:spLocks noChangeArrowheads="1"/>
          </p:cNvSpPr>
          <p:nvPr/>
        </p:nvSpPr>
        <p:spPr bwMode="auto">
          <a:xfrm>
            <a:off x="228600" y="3810000"/>
            <a:ext cx="2514600" cy="2819400"/>
          </a:xfrm>
          <a:prstGeom prst="rect">
            <a:avLst/>
          </a:prstGeom>
          <a:solidFill>
            <a:srgbClr val="969696"/>
          </a:solidFill>
          <a:ln w="9525">
            <a:solidFill>
              <a:srgbClr val="FFFFFF"/>
            </a:solidFill>
            <a:round/>
            <a:headEnd/>
            <a:tailEnd/>
          </a:ln>
        </p:spPr>
        <p:txBody>
          <a:bodyPr anchor="ctr"/>
          <a:lstStyle/>
          <a:p>
            <a:pPr algn="ctr" eaLnBrk="0" hangingPunct="0"/>
            <a:r>
              <a:rPr lang="en-US">
                <a:solidFill>
                  <a:srgbClr val="FFFFFF"/>
                </a:solidFill>
              </a:rPr>
              <a:t>Surveyed 300 students in 8</a:t>
            </a:r>
            <a:r>
              <a:rPr lang="en-US" baseline="30000">
                <a:solidFill>
                  <a:srgbClr val="FFFFFF"/>
                </a:solidFill>
              </a:rPr>
              <a:t>th</a:t>
            </a:r>
            <a:r>
              <a:rPr lang="en-US">
                <a:solidFill>
                  <a:srgbClr val="FFFFFF"/>
                </a:solidFill>
              </a:rPr>
              <a:t> grade about bullying in the school</a:t>
            </a:r>
          </a:p>
        </p:txBody>
      </p:sp>
      <p:sp>
        <p:nvSpPr>
          <p:cNvPr id="11" name="5-Point Star 10"/>
          <p:cNvSpPr/>
          <p:nvPr/>
        </p:nvSpPr>
        <p:spPr bwMode="auto">
          <a:xfrm>
            <a:off x="152400" y="2895600"/>
            <a:ext cx="533400" cy="457200"/>
          </a:xfrm>
          <a:prstGeom prst="star5">
            <a:avLst/>
          </a:prstGeom>
          <a:solidFill>
            <a:srgbClr val="FFFFFF"/>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 charset="-128"/>
              <a:cs typeface="MS PGothic" charset="0"/>
            </a:endParaRPr>
          </a:p>
        </p:txBody>
      </p:sp>
      <p:sp>
        <p:nvSpPr>
          <p:cNvPr id="12" name="Rectangle 11"/>
          <p:cNvSpPr>
            <a:spLocks noChangeArrowheads="1"/>
          </p:cNvSpPr>
          <p:nvPr/>
        </p:nvSpPr>
        <p:spPr bwMode="auto">
          <a:xfrm>
            <a:off x="3200400" y="3886200"/>
            <a:ext cx="2514600" cy="2743200"/>
          </a:xfrm>
          <a:prstGeom prst="rect">
            <a:avLst/>
          </a:prstGeom>
          <a:solidFill>
            <a:srgbClr val="969696"/>
          </a:solidFill>
          <a:ln w="9525">
            <a:solidFill>
              <a:srgbClr val="FFFFFF"/>
            </a:solidFill>
            <a:round/>
            <a:headEnd/>
            <a:tailEnd/>
          </a:ln>
        </p:spPr>
        <p:txBody>
          <a:bodyPr anchor="ctr"/>
          <a:lstStyle/>
          <a:p>
            <a:pPr algn="ctr" eaLnBrk="0" hangingPunct="0"/>
            <a:r>
              <a:rPr lang="en-US">
                <a:solidFill>
                  <a:srgbClr val="FFFFFF"/>
                </a:solidFill>
              </a:rPr>
              <a:t>Survey following anti-bullying lessons regarding changes in bullying behavior</a:t>
            </a:r>
          </a:p>
        </p:txBody>
      </p:sp>
      <p:sp>
        <p:nvSpPr>
          <p:cNvPr id="13" name="Curved Down Arrow 12"/>
          <p:cNvSpPr>
            <a:spLocks noChangeArrowheads="1"/>
          </p:cNvSpPr>
          <p:nvPr/>
        </p:nvSpPr>
        <p:spPr bwMode="auto">
          <a:xfrm>
            <a:off x="4800600" y="1981200"/>
            <a:ext cx="3200400" cy="914400"/>
          </a:xfrm>
          <a:prstGeom prst="curvedDownArrow">
            <a:avLst>
              <a:gd name="adj1" fmla="val 24986"/>
              <a:gd name="adj2" fmla="val 50005"/>
              <a:gd name="adj3" fmla="val 25000"/>
            </a:avLst>
          </a:prstGeom>
          <a:solidFill>
            <a:srgbClr val="008000"/>
          </a:solidFill>
          <a:ln w="9525">
            <a:solidFill>
              <a:srgbClr val="FFFFFF"/>
            </a:solidFill>
            <a:round/>
            <a:headEnd/>
            <a:tailEnd/>
          </a:ln>
        </p:spPr>
        <p:txBody>
          <a:bodyPr/>
          <a:lstStyle/>
          <a:p>
            <a:pPr eaLnBrk="0" hangingPunct="0"/>
            <a:endParaRPr lang="en-US"/>
          </a:p>
        </p:txBody>
      </p:sp>
      <p:sp>
        <p:nvSpPr>
          <p:cNvPr id="15" name="Rectangle 14"/>
          <p:cNvSpPr>
            <a:spLocks noChangeArrowheads="1"/>
          </p:cNvSpPr>
          <p:nvPr/>
        </p:nvSpPr>
        <p:spPr bwMode="auto">
          <a:xfrm>
            <a:off x="6172200" y="3886200"/>
            <a:ext cx="2514600" cy="2743200"/>
          </a:xfrm>
          <a:prstGeom prst="rect">
            <a:avLst/>
          </a:prstGeom>
          <a:solidFill>
            <a:srgbClr val="969696"/>
          </a:solidFill>
          <a:ln w="9525">
            <a:solidFill>
              <a:srgbClr val="FFFFFF"/>
            </a:solidFill>
            <a:round/>
            <a:headEnd/>
            <a:tailEnd/>
          </a:ln>
        </p:spPr>
        <p:txBody>
          <a:bodyPr anchor="ctr"/>
          <a:lstStyle/>
          <a:p>
            <a:pPr algn="ctr" eaLnBrk="0" hangingPunct="0"/>
            <a:r>
              <a:rPr lang="en-US">
                <a:solidFill>
                  <a:srgbClr val="FFFFFF"/>
                </a:solidFill>
              </a:rPr>
              <a:t>Measure impact on Office Discipline Referrals (ODR) in the area of bullying </a:t>
            </a:r>
          </a:p>
        </p:txBody>
      </p:sp>
    </p:spTree>
    <p:extLst>
      <p:ext uri="{BB962C8B-B14F-4D97-AF65-F5344CB8AC3E}">
        <p14:creationId xmlns:p14="http://schemas.microsoft.com/office/powerpoint/2010/main" xmlns="" val="24245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3"/>
          <p:cNvSpPr>
            <a:spLocks noChangeArrowheads="1"/>
          </p:cNvSpPr>
          <p:nvPr/>
        </p:nvSpPr>
        <p:spPr bwMode="auto">
          <a:xfrm>
            <a:off x="0" y="1600200"/>
            <a:ext cx="9144000" cy="5257800"/>
          </a:xfrm>
          <a:prstGeom prst="rect">
            <a:avLst/>
          </a:prstGeom>
          <a:solidFill>
            <a:schemeClr val="accent1"/>
          </a:solidFill>
          <a:ln w="9525">
            <a:solidFill>
              <a:srgbClr val="FFFFFF"/>
            </a:solidFill>
            <a:round/>
            <a:headEnd/>
            <a:tailEnd/>
          </a:ln>
        </p:spPr>
        <p:txBody>
          <a:bodyPr/>
          <a:lstStyle/>
          <a:p>
            <a:pPr eaLnBrk="0" hangingPunct="0"/>
            <a:endParaRPr lang="en-US"/>
          </a:p>
        </p:txBody>
      </p:sp>
      <p:sp>
        <p:nvSpPr>
          <p:cNvPr id="31746" name="Title 2"/>
          <p:cNvSpPr>
            <a:spLocks noGrp="1"/>
          </p:cNvSpPr>
          <p:nvPr>
            <p:ph type="title"/>
          </p:nvPr>
        </p:nvSpPr>
        <p:spPr/>
        <p:txBody>
          <a:bodyPr/>
          <a:lstStyle/>
          <a:p>
            <a:r>
              <a:rPr lang="en-US" dirty="0" smtClean="0"/>
              <a:t>Connecting the Data Sources</a:t>
            </a:r>
          </a:p>
        </p:txBody>
      </p:sp>
      <p:sp>
        <p:nvSpPr>
          <p:cNvPr id="31747" name="Rectangle 5"/>
          <p:cNvSpPr>
            <a:spLocks noChangeArrowheads="1"/>
          </p:cNvSpPr>
          <p:nvPr/>
        </p:nvSpPr>
        <p:spPr bwMode="auto">
          <a:xfrm>
            <a:off x="152400" y="2895600"/>
            <a:ext cx="2743200" cy="762000"/>
          </a:xfrm>
          <a:prstGeom prst="rect">
            <a:avLst/>
          </a:prstGeom>
          <a:solidFill>
            <a:srgbClr val="FF9900"/>
          </a:solidFill>
          <a:ln w="9525">
            <a:solidFill>
              <a:srgbClr val="FFFFFF"/>
            </a:solidFill>
            <a:round/>
            <a:headEnd/>
            <a:tailEnd/>
          </a:ln>
        </p:spPr>
        <p:txBody>
          <a:bodyPr anchor="ctr"/>
          <a:lstStyle/>
          <a:p>
            <a:pPr algn="ctr" eaLnBrk="0" hangingPunct="0"/>
            <a:r>
              <a:rPr lang="en-US" b="1" dirty="0">
                <a:solidFill>
                  <a:schemeClr val="bg1"/>
                </a:solidFill>
              </a:rPr>
              <a:t>Process</a:t>
            </a:r>
          </a:p>
        </p:txBody>
      </p:sp>
      <p:sp>
        <p:nvSpPr>
          <p:cNvPr id="31748" name="Rectangle 6"/>
          <p:cNvSpPr>
            <a:spLocks noChangeArrowheads="1"/>
          </p:cNvSpPr>
          <p:nvPr/>
        </p:nvSpPr>
        <p:spPr bwMode="auto">
          <a:xfrm>
            <a:off x="3124200" y="2895600"/>
            <a:ext cx="2743200" cy="762000"/>
          </a:xfrm>
          <a:prstGeom prst="rect">
            <a:avLst/>
          </a:prstGeom>
          <a:solidFill>
            <a:srgbClr val="463D35"/>
          </a:solidFill>
          <a:ln w="9525">
            <a:solidFill>
              <a:srgbClr val="FFFFFF"/>
            </a:solidFill>
            <a:round/>
            <a:headEnd/>
            <a:tailEnd/>
          </a:ln>
        </p:spPr>
        <p:txBody>
          <a:bodyPr anchor="ctr"/>
          <a:lstStyle/>
          <a:p>
            <a:pPr algn="ctr" eaLnBrk="0" hangingPunct="0"/>
            <a:r>
              <a:rPr lang="en-US" b="1" dirty="0">
                <a:solidFill>
                  <a:schemeClr val="bg1"/>
                </a:solidFill>
              </a:rPr>
              <a:t>Perception</a:t>
            </a:r>
          </a:p>
        </p:txBody>
      </p:sp>
      <p:sp>
        <p:nvSpPr>
          <p:cNvPr id="31749" name="Rectangle 7"/>
          <p:cNvSpPr>
            <a:spLocks noChangeArrowheads="1"/>
          </p:cNvSpPr>
          <p:nvPr/>
        </p:nvSpPr>
        <p:spPr bwMode="auto">
          <a:xfrm>
            <a:off x="6096000" y="2895600"/>
            <a:ext cx="2743200" cy="762000"/>
          </a:xfrm>
          <a:prstGeom prst="rect">
            <a:avLst/>
          </a:prstGeom>
          <a:solidFill>
            <a:srgbClr val="3F6B96"/>
          </a:solidFill>
          <a:ln w="9525">
            <a:solidFill>
              <a:srgbClr val="FFFFFF"/>
            </a:solidFill>
            <a:round/>
            <a:headEnd/>
            <a:tailEnd/>
          </a:ln>
        </p:spPr>
        <p:txBody>
          <a:bodyPr anchor="ctr"/>
          <a:lstStyle/>
          <a:p>
            <a:pPr algn="ctr" eaLnBrk="0" hangingPunct="0"/>
            <a:r>
              <a:rPr lang="en-US" b="1" dirty="0">
                <a:solidFill>
                  <a:schemeClr val="bg1"/>
                </a:solidFill>
              </a:rPr>
              <a:t>Outcome</a:t>
            </a:r>
          </a:p>
        </p:txBody>
      </p:sp>
      <p:sp>
        <p:nvSpPr>
          <p:cNvPr id="10" name="Rectangle 9"/>
          <p:cNvSpPr>
            <a:spLocks noChangeArrowheads="1"/>
          </p:cNvSpPr>
          <p:nvPr/>
        </p:nvSpPr>
        <p:spPr bwMode="auto">
          <a:xfrm>
            <a:off x="228600" y="3810000"/>
            <a:ext cx="2514600" cy="2819400"/>
          </a:xfrm>
          <a:prstGeom prst="rect">
            <a:avLst/>
          </a:prstGeom>
          <a:solidFill>
            <a:srgbClr val="969696"/>
          </a:solidFill>
          <a:ln w="9525">
            <a:solidFill>
              <a:srgbClr val="FFFFFF"/>
            </a:solidFill>
            <a:round/>
            <a:headEnd/>
            <a:tailEnd/>
          </a:ln>
        </p:spPr>
        <p:txBody>
          <a:bodyPr/>
          <a:lstStyle/>
          <a:p>
            <a:pPr algn="ctr" eaLnBrk="0" hangingPunct="0"/>
            <a:r>
              <a:rPr lang="en-US" dirty="0">
                <a:solidFill>
                  <a:srgbClr val="FFFFFF"/>
                </a:solidFill>
              </a:rPr>
              <a:t>Made contact with the identified 100 students in grades </a:t>
            </a:r>
            <a:r>
              <a:rPr lang="en-US" dirty="0" smtClean="0">
                <a:solidFill>
                  <a:srgbClr val="FFFFFF"/>
                </a:solidFill>
              </a:rPr>
              <a:t>9-12 who had 7 more absences last year than the district allows.</a:t>
            </a:r>
            <a:endParaRPr lang="en-US" dirty="0">
              <a:solidFill>
                <a:srgbClr val="FFFFFF"/>
              </a:solidFill>
            </a:endParaRPr>
          </a:p>
        </p:txBody>
      </p:sp>
      <p:sp>
        <p:nvSpPr>
          <p:cNvPr id="11" name="5-Point Star 10"/>
          <p:cNvSpPr/>
          <p:nvPr/>
        </p:nvSpPr>
        <p:spPr bwMode="auto">
          <a:xfrm>
            <a:off x="6172200" y="2895600"/>
            <a:ext cx="533400" cy="457200"/>
          </a:xfrm>
          <a:prstGeom prst="star5">
            <a:avLst/>
          </a:prstGeom>
          <a:solidFill>
            <a:schemeClr val="accent1"/>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 charset="-128"/>
              <a:cs typeface="MS PGothic" charset="0"/>
            </a:endParaRPr>
          </a:p>
        </p:txBody>
      </p:sp>
      <p:sp>
        <p:nvSpPr>
          <p:cNvPr id="12" name="Rectangle 11"/>
          <p:cNvSpPr>
            <a:spLocks noChangeArrowheads="1"/>
          </p:cNvSpPr>
          <p:nvPr/>
        </p:nvSpPr>
        <p:spPr bwMode="auto">
          <a:xfrm>
            <a:off x="3200400" y="3886200"/>
            <a:ext cx="2514600" cy="2743200"/>
          </a:xfrm>
          <a:prstGeom prst="rect">
            <a:avLst/>
          </a:prstGeom>
          <a:solidFill>
            <a:srgbClr val="969696"/>
          </a:solidFill>
          <a:ln w="9525">
            <a:solidFill>
              <a:srgbClr val="FFFFFF"/>
            </a:solidFill>
            <a:round/>
            <a:headEnd/>
            <a:tailEnd/>
          </a:ln>
        </p:spPr>
        <p:txBody>
          <a:bodyPr/>
          <a:lstStyle/>
          <a:p>
            <a:pPr algn="ctr" eaLnBrk="0" hangingPunct="0"/>
            <a:r>
              <a:rPr lang="en-US">
                <a:solidFill>
                  <a:srgbClr val="FFFFFF"/>
                </a:solidFill>
              </a:rPr>
              <a:t>Tracked attendance data in Home Base on a monthly basis to see progress in attendance.</a:t>
            </a:r>
          </a:p>
        </p:txBody>
      </p:sp>
      <p:sp>
        <p:nvSpPr>
          <p:cNvPr id="15" name="Rectangle 14"/>
          <p:cNvSpPr>
            <a:spLocks noChangeArrowheads="1"/>
          </p:cNvSpPr>
          <p:nvPr/>
        </p:nvSpPr>
        <p:spPr bwMode="auto">
          <a:xfrm>
            <a:off x="6172200" y="3886200"/>
            <a:ext cx="2514600" cy="2743200"/>
          </a:xfrm>
          <a:prstGeom prst="rect">
            <a:avLst/>
          </a:prstGeom>
          <a:solidFill>
            <a:srgbClr val="969696"/>
          </a:solidFill>
          <a:ln w="9525">
            <a:solidFill>
              <a:srgbClr val="FFFFFF"/>
            </a:solidFill>
            <a:round/>
            <a:headEnd/>
            <a:tailEnd/>
          </a:ln>
        </p:spPr>
        <p:txBody>
          <a:bodyPr/>
          <a:lstStyle/>
          <a:p>
            <a:pPr algn="ctr" eaLnBrk="0" hangingPunct="0"/>
            <a:r>
              <a:rPr lang="en-US">
                <a:solidFill>
                  <a:srgbClr val="FFFFFF"/>
                </a:solidFill>
              </a:rPr>
              <a:t>School Improvement Plan (SIP) goal is to reduce number of absences by 50%.</a:t>
            </a:r>
          </a:p>
        </p:txBody>
      </p:sp>
      <p:sp>
        <p:nvSpPr>
          <p:cNvPr id="2" name="Curved Up Arrow 1"/>
          <p:cNvSpPr>
            <a:spLocks noChangeArrowheads="1"/>
          </p:cNvSpPr>
          <p:nvPr/>
        </p:nvSpPr>
        <p:spPr bwMode="auto">
          <a:xfrm rot="10800000">
            <a:off x="838200" y="1600200"/>
            <a:ext cx="6781800" cy="1143000"/>
          </a:xfrm>
          <a:prstGeom prst="curvedUpArrow">
            <a:avLst>
              <a:gd name="adj1" fmla="val 24997"/>
              <a:gd name="adj2" fmla="val 49994"/>
              <a:gd name="adj3" fmla="val 25000"/>
            </a:avLst>
          </a:prstGeom>
          <a:solidFill>
            <a:srgbClr val="0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4" name="Curved Down Arrow 3"/>
          <p:cNvSpPr>
            <a:spLocks noChangeArrowheads="1"/>
          </p:cNvSpPr>
          <p:nvPr/>
        </p:nvSpPr>
        <p:spPr bwMode="auto">
          <a:xfrm>
            <a:off x="1676400" y="2057400"/>
            <a:ext cx="2667000" cy="762000"/>
          </a:xfrm>
          <a:prstGeom prst="curvedDownArrow">
            <a:avLst>
              <a:gd name="adj1" fmla="val 24986"/>
              <a:gd name="adj2" fmla="val 50005"/>
              <a:gd name="adj3" fmla="val 25000"/>
            </a:avLst>
          </a:prstGeom>
          <a:solidFill>
            <a:srgbClr val="008000"/>
          </a:solidFill>
          <a:ln w="9525">
            <a:solidFill>
              <a:srgbClr val="FFFFFF"/>
            </a:solidFill>
            <a:round/>
            <a:headEnd/>
            <a:tailEnd/>
          </a:ln>
        </p:spPr>
        <p:txBody>
          <a:bodyPr/>
          <a:lstStyle/>
          <a:p>
            <a:pPr eaLnBrk="0" hangingPunct="0"/>
            <a:endParaRPr lang="en-US"/>
          </a:p>
        </p:txBody>
      </p:sp>
      <p:sp>
        <p:nvSpPr>
          <p:cNvPr id="16" name="Rectangle 15"/>
          <p:cNvSpPr>
            <a:spLocks noChangeArrowheads="1"/>
          </p:cNvSpPr>
          <p:nvPr/>
        </p:nvSpPr>
        <p:spPr bwMode="auto">
          <a:xfrm>
            <a:off x="6172200" y="3886200"/>
            <a:ext cx="2514600" cy="2743200"/>
          </a:xfrm>
          <a:prstGeom prst="rect">
            <a:avLst/>
          </a:prstGeom>
          <a:solidFill>
            <a:srgbClr val="969696"/>
          </a:solidFill>
          <a:ln w="9525">
            <a:solidFill>
              <a:srgbClr val="FFFFFF"/>
            </a:solidFill>
            <a:round/>
            <a:headEnd/>
            <a:tailEnd/>
          </a:ln>
        </p:spPr>
        <p:txBody>
          <a:bodyPr/>
          <a:lstStyle/>
          <a:p>
            <a:pPr algn="ctr" eaLnBrk="0" hangingPunct="0"/>
            <a:r>
              <a:rPr lang="en-US">
                <a:solidFill>
                  <a:srgbClr val="FFFFFF"/>
                </a:solidFill>
              </a:rPr>
              <a:t>Measure reduction of absences at the end of the semester.  Compare to last year</a:t>
            </a:r>
            <a:r>
              <a:rPr lang="en-US" altLang="en-US">
                <a:solidFill>
                  <a:srgbClr val="FFFFFF"/>
                </a:solidFill>
              </a:rPr>
              <a:t>’</a:t>
            </a:r>
            <a:r>
              <a:rPr lang="en-US">
                <a:solidFill>
                  <a:srgbClr val="FFFFFF"/>
                </a:solidFill>
              </a:rPr>
              <a:t>s data.</a:t>
            </a:r>
          </a:p>
        </p:txBody>
      </p:sp>
      <p:sp>
        <p:nvSpPr>
          <p:cNvPr id="17" name="Curved Down Arrow 16"/>
          <p:cNvSpPr>
            <a:spLocks noChangeArrowheads="1"/>
          </p:cNvSpPr>
          <p:nvPr/>
        </p:nvSpPr>
        <p:spPr bwMode="auto">
          <a:xfrm>
            <a:off x="4953000" y="2133600"/>
            <a:ext cx="2362200" cy="762000"/>
          </a:xfrm>
          <a:prstGeom prst="curvedDownArrow">
            <a:avLst>
              <a:gd name="adj1" fmla="val 25001"/>
              <a:gd name="adj2" fmla="val 50002"/>
              <a:gd name="adj3" fmla="val 25000"/>
            </a:avLst>
          </a:prstGeom>
          <a:solidFill>
            <a:srgbClr val="008000"/>
          </a:solidFill>
          <a:ln w="9525">
            <a:solidFill>
              <a:srgbClr val="FFFFFF"/>
            </a:solidFill>
            <a:round/>
            <a:headEnd/>
            <a:tailEnd/>
          </a:ln>
        </p:spPr>
        <p:txBody>
          <a:bodyPr/>
          <a:lstStyle/>
          <a:p>
            <a:pPr eaLnBrk="0" hangingPunct="0"/>
            <a:endParaRPr lang="en-US"/>
          </a:p>
        </p:txBody>
      </p:sp>
    </p:spTree>
    <p:extLst>
      <p:ext uri="{BB962C8B-B14F-4D97-AF65-F5344CB8AC3E}">
        <p14:creationId xmlns:p14="http://schemas.microsoft.com/office/powerpoint/2010/main" xmlns="" val="3073236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2" grpId="0" animBg="1"/>
      <p:bldP spid="4"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3"/>
          <p:cNvSpPr>
            <a:spLocks noChangeArrowheads="1"/>
          </p:cNvSpPr>
          <p:nvPr/>
        </p:nvSpPr>
        <p:spPr bwMode="auto">
          <a:xfrm>
            <a:off x="0" y="1600200"/>
            <a:ext cx="9144000" cy="5257800"/>
          </a:xfrm>
          <a:prstGeom prst="rect">
            <a:avLst/>
          </a:prstGeom>
          <a:solidFill>
            <a:schemeClr val="accent1"/>
          </a:solidFill>
          <a:ln w="9525">
            <a:solidFill>
              <a:srgbClr val="FFFFFF"/>
            </a:solidFill>
            <a:round/>
            <a:headEnd/>
            <a:tailEnd/>
          </a:ln>
        </p:spPr>
        <p:txBody>
          <a:bodyPr/>
          <a:lstStyle/>
          <a:p>
            <a:pPr eaLnBrk="0" hangingPunct="0"/>
            <a:endParaRPr lang="en-US"/>
          </a:p>
        </p:txBody>
      </p:sp>
      <p:sp>
        <p:nvSpPr>
          <p:cNvPr id="32770" name="Title 2"/>
          <p:cNvSpPr>
            <a:spLocks noGrp="1"/>
          </p:cNvSpPr>
          <p:nvPr>
            <p:ph type="title"/>
          </p:nvPr>
        </p:nvSpPr>
        <p:spPr/>
        <p:txBody>
          <a:bodyPr/>
          <a:lstStyle/>
          <a:p>
            <a:r>
              <a:rPr lang="en-US" dirty="0" smtClean="0"/>
              <a:t>Connecting the Data Sources</a:t>
            </a:r>
          </a:p>
        </p:txBody>
      </p:sp>
      <p:sp>
        <p:nvSpPr>
          <p:cNvPr id="32771" name="Rectangle 5"/>
          <p:cNvSpPr>
            <a:spLocks noChangeArrowheads="1"/>
          </p:cNvSpPr>
          <p:nvPr/>
        </p:nvSpPr>
        <p:spPr bwMode="auto">
          <a:xfrm>
            <a:off x="152400" y="2895600"/>
            <a:ext cx="2743200" cy="762000"/>
          </a:xfrm>
          <a:prstGeom prst="rect">
            <a:avLst/>
          </a:prstGeom>
          <a:solidFill>
            <a:srgbClr val="FF9900"/>
          </a:solidFill>
          <a:ln w="9525">
            <a:solidFill>
              <a:srgbClr val="FFFFFF"/>
            </a:solidFill>
            <a:round/>
            <a:headEnd/>
            <a:tailEnd/>
          </a:ln>
        </p:spPr>
        <p:txBody>
          <a:bodyPr anchor="ctr"/>
          <a:lstStyle/>
          <a:p>
            <a:pPr algn="ctr" eaLnBrk="0" hangingPunct="0"/>
            <a:r>
              <a:rPr lang="en-US" b="1" dirty="0">
                <a:solidFill>
                  <a:schemeClr val="bg1"/>
                </a:solidFill>
              </a:rPr>
              <a:t>Process</a:t>
            </a:r>
          </a:p>
        </p:txBody>
      </p:sp>
      <p:sp>
        <p:nvSpPr>
          <p:cNvPr id="32772" name="Rectangle 6"/>
          <p:cNvSpPr>
            <a:spLocks noChangeArrowheads="1"/>
          </p:cNvSpPr>
          <p:nvPr/>
        </p:nvSpPr>
        <p:spPr bwMode="auto">
          <a:xfrm>
            <a:off x="3124200" y="2895600"/>
            <a:ext cx="2743200" cy="762000"/>
          </a:xfrm>
          <a:prstGeom prst="rect">
            <a:avLst/>
          </a:prstGeom>
          <a:solidFill>
            <a:srgbClr val="463D35"/>
          </a:solidFill>
          <a:ln w="9525">
            <a:solidFill>
              <a:srgbClr val="FFFFFF"/>
            </a:solidFill>
            <a:round/>
            <a:headEnd/>
            <a:tailEnd/>
          </a:ln>
        </p:spPr>
        <p:txBody>
          <a:bodyPr anchor="ctr"/>
          <a:lstStyle/>
          <a:p>
            <a:pPr algn="ctr" eaLnBrk="0" hangingPunct="0"/>
            <a:r>
              <a:rPr lang="en-US" b="1" dirty="0">
                <a:solidFill>
                  <a:schemeClr val="bg1"/>
                </a:solidFill>
              </a:rPr>
              <a:t>Perception</a:t>
            </a:r>
          </a:p>
        </p:txBody>
      </p:sp>
      <p:sp>
        <p:nvSpPr>
          <p:cNvPr id="32773" name="Rectangle 7"/>
          <p:cNvSpPr>
            <a:spLocks noChangeArrowheads="1"/>
          </p:cNvSpPr>
          <p:nvPr/>
        </p:nvSpPr>
        <p:spPr bwMode="auto">
          <a:xfrm>
            <a:off x="6096000" y="2895600"/>
            <a:ext cx="2743200" cy="762000"/>
          </a:xfrm>
          <a:prstGeom prst="rect">
            <a:avLst/>
          </a:prstGeom>
          <a:solidFill>
            <a:srgbClr val="3F6B96"/>
          </a:solidFill>
          <a:ln w="9525">
            <a:solidFill>
              <a:srgbClr val="FFFFFF"/>
            </a:solidFill>
            <a:round/>
            <a:headEnd/>
            <a:tailEnd/>
          </a:ln>
        </p:spPr>
        <p:txBody>
          <a:bodyPr anchor="ctr"/>
          <a:lstStyle/>
          <a:p>
            <a:pPr algn="ctr" eaLnBrk="0" hangingPunct="0"/>
            <a:r>
              <a:rPr lang="en-US" b="1" dirty="0">
                <a:solidFill>
                  <a:schemeClr val="bg1"/>
                </a:solidFill>
              </a:rPr>
              <a:t>Outcome</a:t>
            </a:r>
          </a:p>
        </p:txBody>
      </p:sp>
      <p:sp>
        <p:nvSpPr>
          <p:cNvPr id="10" name="Rectangle 9"/>
          <p:cNvSpPr>
            <a:spLocks noChangeArrowheads="1"/>
          </p:cNvSpPr>
          <p:nvPr/>
        </p:nvSpPr>
        <p:spPr bwMode="auto">
          <a:xfrm>
            <a:off x="228600" y="3810000"/>
            <a:ext cx="2514600" cy="2971800"/>
          </a:xfrm>
          <a:prstGeom prst="rect">
            <a:avLst/>
          </a:prstGeom>
          <a:solidFill>
            <a:srgbClr val="969696"/>
          </a:solidFill>
          <a:ln w="9525">
            <a:solidFill>
              <a:srgbClr val="FFFFFF"/>
            </a:solidFill>
            <a:round/>
            <a:headEnd/>
            <a:tailEnd/>
          </a:ln>
        </p:spPr>
        <p:txBody>
          <a:bodyPr/>
          <a:lstStyle/>
          <a:p>
            <a:pPr algn="ctr" eaLnBrk="0" hangingPunct="0"/>
            <a:r>
              <a:rPr lang="en-US">
                <a:solidFill>
                  <a:srgbClr val="FFFFFF"/>
                </a:solidFill>
              </a:rPr>
              <a:t>Identify common reasons (ex: 90% of last year</a:t>
            </a:r>
            <a:r>
              <a:rPr lang="en-US" altLang="en-US">
                <a:solidFill>
                  <a:srgbClr val="FFFFFF"/>
                </a:solidFill>
              </a:rPr>
              <a:t>’</a:t>
            </a:r>
            <a:r>
              <a:rPr lang="en-US">
                <a:solidFill>
                  <a:srgbClr val="FFFFFF"/>
                </a:solidFill>
              </a:rPr>
              <a:t>s dropouts were teen parents).</a:t>
            </a:r>
          </a:p>
          <a:p>
            <a:pPr algn="ctr" eaLnBrk="0" hangingPunct="0"/>
            <a:endParaRPr lang="en-US">
              <a:solidFill>
                <a:srgbClr val="FFFFFF"/>
              </a:solidFill>
            </a:endParaRPr>
          </a:p>
          <a:p>
            <a:pPr algn="ctr" eaLnBrk="0" hangingPunct="0"/>
            <a:endParaRPr lang="en-US">
              <a:solidFill>
                <a:srgbClr val="FFFFFF"/>
              </a:solidFill>
            </a:endParaRPr>
          </a:p>
        </p:txBody>
      </p:sp>
      <p:sp>
        <p:nvSpPr>
          <p:cNvPr id="11" name="5-Point Star 10"/>
          <p:cNvSpPr/>
          <p:nvPr/>
        </p:nvSpPr>
        <p:spPr bwMode="auto">
          <a:xfrm>
            <a:off x="6172200" y="2895600"/>
            <a:ext cx="533400" cy="457200"/>
          </a:xfrm>
          <a:prstGeom prst="star5">
            <a:avLst/>
          </a:prstGeom>
          <a:solidFill>
            <a:schemeClr val="accent1"/>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 charset="-128"/>
              <a:cs typeface="MS PGothic" charset="0"/>
            </a:endParaRPr>
          </a:p>
        </p:txBody>
      </p:sp>
      <p:sp>
        <p:nvSpPr>
          <p:cNvPr id="12" name="Rectangle 11"/>
          <p:cNvSpPr>
            <a:spLocks noChangeArrowheads="1"/>
          </p:cNvSpPr>
          <p:nvPr/>
        </p:nvSpPr>
        <p:spPr bwMode="auto">
          <a:xfrm>
            <a:off x="3276600" y="3886200"/>
            <a:ext cx="2514600" cy="2743200"/>
          </a:xfrm>
          <a:prstGeom prst="rect">
            <a:avLst/>
          </a:prstGeom>
          <a:solidFill>
            <a:srgbClr val="969696"/>
          </a:solidFill>
          <a:ln w="9525">
            <a:solidFill>
              <a:srgbClr val="FFFFFF"/>
            </a:solidFill>
            <a:round/>
            <a:headEnd/>
            <a:tailEnd/>
          </a:ln>
        </p:spPr>
        <p:txBody>
          <a:bodyPr/>
          <a:lstStyle/>
          <a:p>
            <a:pPr algn="ctr" eaLnBrk="0" hangingPunct="0"/>
            <a:r>
              <a:rPr lang="en-US">
                <a:solidFill>
                  <a:srgbClr val="FFFFFF"/>
                </a:solidFill>
              </a:rPr>
              <a:t>Give survey to 30 teen parents to identify barriers to completing school. </a:t>
            </a:r>
          </a:p>
        </p:txBody>
      </p:sp>
      <p:sp>
        <p:nvSpPr>
          <p:cNvPr id="15" name="Rectangle 14"/>
          <p:cNvSpPr>
            <a:spLocks noChangeArrowheads="1"/>
          </p:cNvSpPr>
          <p:nvPr/>
        </p:nvSpPr>
        <p:spPr bwMode="auto">
          <a:xfrm>
            <a:off x="6172200" y="3886200"/>
            <a:ext cx="2514600" cy="2743200"/>
          </a:xfrm>
          <a:prstGeom prst="rect">
            <a:avLst/>
          </a:prstGeom>
          <a:solidFill>
            <a:srgbClr val="969696"/>
          </a:solidFill>
          <a:ln w="9525">
            <a:solidFill>
              <a:srgbClr val="FFFFFF"/>
            </a:solidFill>
            <a:round/>
            <a:headEnd/>
            <a:tailEnd/>
          </a:ln>
        </p:spPr>
        <p:txBody>
          <a:bodyPr/>
          <a:lstStyle/>
          <a:p>
            <a:pPr algn="ctr" eaLnBrk="0" hangingPunct="0"/>
            <a:r>
              <a:rPr lang="en-US">
                <a:solidFill>
                  <a:srgbClr val="FFFFFF"/>
                </a:solidFill>
              </a:rPr>
              <a:t>School Improvement Plan (SIP) goal is to reduce number students dropping out (ex: 40 students).</a:t>
            </a:r>
          </a:p>
        </p:txBody>
      </p:sp>
      <p:sp>
        <p:nvSpPr>
          <p:cNvPr id="2" name="Curved Up Arrow 1"/>
          <p:cNvSpPr>
            <a:spLocks noChangeArrowheads="1"/>
          </p:cNvSpPr>
          <p:nvPr/>
        </p:nvSpPr>
        <p:spPr bwMode="auto">
          <a:xfrm rot="10800000">
            <a:off x="838200" y="1600200"/>
            <a:ext cx="6781800" cy="1143000"/>
          </a:xfrm>
          <a:prstGeom prst="curvedUpArrow">
            <a:avLst>
              <a:gd name="adj1" fmla="val 24997"/>
              <a:gd name="adj2" fmla="val 49994"/>
              <a:gd name="adj3" fmla="val 25000"/>
            </a:avLst>
          </a:prstGeom>
          <a:solidFill>
            <a:srgbClr val="0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4" name="Curved Down Arrow 3"/>
          <p:cNvSpPr>
            <a:spLocks noChangeArrowheads="1"/>
          </p:cNvSpPr>
          <p:nvPr/>
        </p:nvSpPr>
        <p:spPr bwMode="auto">
          <a:xfrm>
            <a:off x="1676400" y="2057400"/>
            <a:ext cx="2667000" cy="762000"/>
          </a:xfrm>
          <a:prstGeom prst="curvedDownArrow">
            <a:avLst>
              <a:gd name="adj1" fmla="val 24986"/>
              <a:gd name="adj2" fmla="val 50005"/>
              <a:gd name="adj3" fmla="val 25000"/>
            </a:avLst>
          </a:prstGeom>
          <a:solidFill>
            <a:srgbClr val="008000"/>
          </a:solidFill>
          <a:ln w="9525">
            <a:solidFill>
              <a:srgbClr val="FFFFFF"/>
            </a:solidFill>
            <a:round/>
            <a:headEnd/>
            <a:tailEnd/>
          </a:ln>
        </p:spPr>
        <p:txBody>
          <a:bodyPr/>
          <a:lstStyle/>
          <a:p>
            <a:pPr eaLnBrk="0" hangingPunct="0"/>
            <a:endParaRPr lang="en-US"/>
          </a:p>
        </p:txBody>
      </p:sp>
      <p:sp>
        <p:nvSpPr>
          <p:cNvPr id="16" name="Rectangle 15"/>
          <p:cNvSpPr>
            <a:spLocks noChangeArrowheads="1"/>
          </p:cNvSpPr>
          <p:nvPr/>
        </p:nvSpPr>
        <p:spPr bwMode="auto">
          <a:xfrm>
            <a:off x="6172200" y="3886200"/>
            <a:ext cx="2514600" cy="2743200"/>
          </a:xfrm>
          <a:prstGeom prst="rect">
            <a:avLst/>
          </a:prstGeom>
          <a:solidFill>
            <a:srgbClr val="969696"/>
          </a:solidFill>
          <a:ln w="9525">
            <a:solidFill>
              <a:srgbClr val="FFFFFF"/>
            </a:solidFill>
            <a:round/>
            <a:headEnd/>
            <a:tailEnd/>
          </a:ln>
        </p:spPr>
        <p:txBody>
          <a:bodyPr anchor="ctr"/>
          <a:lstStyle/>
          <a:p>
            <a:pPr algn="ctr" eaLnBrk="0" hangingPunct="0"/>
            <a:r>
              <a:rPr lang="en-US">
                <a:solidFill>
                  <a:srgbClr val="FFFFFF"/>
                </a:solidFill>
              </a:rPr>
              <a:t>Number of teen parents dropping out.</a:t>
            </a:r>
          </a:p>
          <a:p>
            <a:pPr algn="ctr" eaLnBrk="0" hangingPunct="0"/>
            <a:r>
              <a:rPr lang="en-US">
                <a:solidFill>
                  <a:srgbClr val="FFFFFF"/>
                </a:solidFill>
              </a:rPr>
              <a:t>  </a:t>
            </a:r>
          </a:p>
          <a:p>
            <a:pPr algn="ctr" eaLnBrk="0" hangingPunct="0"/>
            <a:r>
              <a:rPr lang="en-US">
                <a:solidFill>
                  <a:srgbClr val="FFFFFF"/>
                </a:solidFill>
              </a:rPr>
              <a:t>Attendance data</a:t>
            </a:r>
          </a:p>
          <a:p>
            <a:pPr algn="ctr" eaLnBrk="0" hangingPunct="0"/>
            <a:endParaRPr lang="en-US">
              <a:solidFill>
                <a:srgbClr val="FFFFFF"/>
              </a:solidFill>
            </a:endParaRPr>
          </a:p>
        </p:txBody>
      </p:sp>
      <p:sp>
        <p:nvSpPr>
          <p:cNvPr id="17" name="Curved Down Arrow 16"/>
          <p:cNvSpPr>
            <a:spLocks noChangeArrowheads="1"/>
          </p:cNvSpPr>
          <p:nvPr/>
        </p:nvSpPr>
        <p:spPr bwMode="auto">
          <a:xfrm>
            <a:off x="4953000" y="2133600"/>
            <a:ext cx="2362200" cy="762000"/>
          </a:xfrm>
          <a:prstGeom prst="curvedDownArrow">
            <a:avLst>
              <a:gd name="adj1" fmla="val 25001"/>
              <a:gd name="adj2" fmla="val 50002"/>
              <a:gd name="adj3" fmla="val 25000"/>
            </a:avLst>
          </a:prstGeom>
          <a:solidFill>
            <a:srgbClr val="008000"/>
          </a:solidFill>
          <a:ln w="9525">
            <a:solidFill>
              <a:srgbClr val="FFFFFF"/>
            </a:solidFill>
            <a:round/>
            <a:headEnd/>
            <a:tailEnd/>
          </a:ln>
        </p:spPr>
        <p:txBody>
          <a:bodyPr/>
          <a:lstStyle/>
          <a:p>
            <a:pPr eaLnBrk="0" hangingPunct="0"/>
            <a:endParaRPr lang="en-US"/>
          </a:p>
        </p:txBody>
      </p:sp>
      <p:sp>
        <p:nvSpPr>
          <p:cNvPr id="18" name="Rectangle 17"/>
          <p:cNvSpPr>
            <a:spLocks noChangeArrowheads="1"/>
          </p:cNvSpPr>
          <p:nvPr/>
        </p:nvSpPr>
        <p:spPr bwMode="auto">
          <a:xfrm>
            <a:off x="3276600" y="3886200"/>
            <a:ext cx="2514600" cy="2743200"/>
          </a:xfrm>
          <a:prstGeom prst="rect">
            <a:avLst/>
          </a:prstGeom>
          <a:solidFill>
            <a:srgbClr val="969696"/>
          </a:solidFill>
          <a:ln w="9525">
            <a:solidFill>
              <a:srgbClr val="FFFFFF"/>
            </a:solidFill>
            <a:round/>
            <a:headEnd/>
            <a:tailEnd/>
          </a:ln>
        </p:spPr>
        <p:txBody>
          <a:bodyPr/>
          <a:lstStyle/>
          <a:p>
            <a:pPr algn="ctr" eaLnBrk="0" hangingPunct="0"/>
            <a:r>
              <a:rPr lang="en-US">
                <a:solidFill>
                  <a:srgbClr val="FFFFFF"/>
                </a:solidFill>
              </a:rPr>
              <a:t>Give survey after strategies/supports are given to determine reduction of barriers .</a:t>
            </a:r>
          </a:p>
        </p:txBody>
      </p:sp>
      <p:sp>
        <p:nvSpPr>
          <p:cNvPr id="19" name="Rectangle 18"/>
          <p:cNvSpPr>
            <a:spLocks noChangeArrowheads="1"/>
          </p:cNvSpPr>
          <p:nvPr/>
        </p:nvSpPr>
        <p:spPr bwMode="auto">
          <a:xfrm>
            <a:off x="3276600" y="3886200"/>
            <a:ext cx="2514600" cy="2743200"/>
          </a:xfrm>
          <a:prstGeom prst="rect">
            <a:avLst/>
          </a:prstGeom>
          <a:solidFill>
            <a:srgbClr val="969696"/>
          </a:solidFill>
          <a:ln w="9525">
            <a:solidFill>
              <a:srgbClr val="FFFFFF"/>
            </a:solidFill>
            <a:round/>
            <a:headEnd/>
            <a:tailEnd/>
          </a:ln>
        </p:spPr>
        <p:txBody>
          <a:bodyPr/>
          <a:lstStyle/>
          <a:p>
            <a:pPr algn="ctr" eaLnBrk="0" hangingPunct="0"/>
            <a:r>
              <a:rPr lang="en-US">
                <a:solidFill>
                  <a:srgbClr val="FFFFFF"/>
                </a:solidFill>
              </a:rPr>
              <a:t>Monitor class attendance and reasons for absences (ex: child care issues).</a:t>
            </a:r>
          </a:p>
        </p:txBody>
      </p:sp>
      <p:sp>
        <p:nvSpPr>
          <p:cNvPr id="20" name="Rectangle 19"/>
          <p:cNvSpPr>
            <a:spLocks noChangeArrowheads="1"/>
          </p:cNvSpPr>
          <p:nvPr/>
        </p:nvSpPr>
        <p:spPr bwMode="auto">
          <a:xfrm>
            <a:off x="228600" y="3810000"/>
            <a:ext cx="2514600" cy="2971800"/>
          </a:xfrm>
          <a:prstGeom prst="rect">
            <a:avLst/>
          </a:prstGeom>
          <a:solidFill>
            <a:srgbClr val="9696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hangingPunct="0"/>
            <a:endParaRPr lang="en-US">
              <a:solidFill>
                <a:srgbClr val="FFFFFF"/>
              </a:solidFill>
            </a:endParaRPr>
          </a:p>
          <a:p>
            <a:pPr algn="ctr" eaLnBrk="0" hangingPunct="0"/>
            <a:r>
              <a:rPr lang="en-US">
                <a:solidFill>
                  <a:srgbClr val="FFFFFF"/>
                </a:solidFill>
              </a:rPr>
              <a:t>Identify current teen parents: </a:t>
            </a:r>
          </a:p>
          <a:p>
            <a:pPr algn="ctr" eaLnBrk="0" hangingPunct="0"/>
            <a:r>
              <a:rPr lang="en-US">
                <a:solidFill>
                  <a:srgbClr val="FFFFFF"/>
                </a:solidFill>
              </a:rPr>
              <a:t>30 students in grades 9-12.</a:t>
            </a:r>
          </a:p>
          <a:p>
            <a:pPr algn="ctr" eaLnBrk="0" hangingPunct="0"/>
            <a:endParaRPr lang="en-US">
              <a:solidFill>
                <a:srgbClr val="FFFFFF"/>
              </a:solidFill>
            </a:endParaRPr>
          </a:p>
          <a:p>
            <a:pPr algn="ctr" eaLnBrk="0" hangingPunct="0"/>
            <a:endParaRPr lang="en-US">
              <a:solidFill>
                <a:srgbClr val="FFFFFF"/>
              </a:solidFill>
            </a:endParaRPr>
          </a:p>
        </p:txBody>
      </p:sp>
    </p:spTree>
    <p:extLst>
      <p:ext uri="{BB962C8B-B14F-4D97-AF65-F5344CB8AC3E}">
        <p14:creationId xmlns:p14="http://schemas.microsoft.com/office/powerpoint/2010/main" xmlns="" val="799880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2" grpId="0" animBg="1"/>
      <p:bldP spid="4"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7315200" y="152400"/>
            <a:ext cx="1600200" cy="1524000"/>
          </a:xfrm>
          <a:prstGeom prst="rect">
            <a:avLst/>
          </a:prstGeom>
          <a:solidFill>
            <a:schemeClr val="accent1"/>
          </a:solidFill>
          <a:ln w="9525">
            <a:solidFill>
              <a:srgbClr val="FFFFFF"/>
            </a:solidFill>
            <a:round/>
            <a:headEnd/>
            <a:tailEnd/>
          </a:ln>
        </p:spPr>
        <p:txBody>
          <a:bodyPr/>
          <a:lstStyle/>
          <a:p>
            <a:pPr eaLnBrk="0" hangingPunct="0"/>
            <a:endParaRPr lang="en-US"/>
          </a:p>
        </p:txBody>
      </p:sp>
      <p:sp>
        <p:nvSpPr>
          <p:cNvPr id="33794" name="Title 1"/>
          <p:cNvSpPr>
            <a:spLocks noGrp="1"/>
          </p:cNvSpPr>
          <p:nvPr>
            <p:ph type="title"/>
          </p:nvPr>
        </p:nvSpPr>
        <p:spPr/>
        <p:txBody>
          <a:bodyPr/>
          <a:lstStyle/>
          <a:p>
            <a:r>
              <a:rPr lang="en-US" smtClean="0"/>
              <a:t>Types of Data</a:t>
            </a:r>
          </a:p>
        </p:txBody>
      </p:sp>
      <p:sp>
        <p:nvSpPr>
          <p:cNvPr id="33795" name="Content Placeholder 4"/>
          <p:cNvSpPr>
            <a:spLocks noGrp="1"/>
          </p:cNvSpPr>
          <p:nvPr>
            <p:ph idx="1"/>
          </p:nvPr>
        </p:nvSpPr>
        <p:spPr>
          <a:xfrm>
            <a:off x="304093" y="1371600"/>
            <a:ext cx="8534400" cy="4572000"/>
          </a:xfrm>
        </p:spPr>
        <p:txBody>
          <a:bodyPr/>
          <a:lstStyle/>
          <a:p>
            <a:pPr marL="0" indent="0">
              <a:buFontTx/>
              <a:buNone/>
              <a:defRPr/>
            </a:pPr>
            <a:r>
              <a:rPr lang="en-US" sz="2800" b="1" dirty="0">
                <a:ea typeface="MS PGothic" charset="0"/>
              </a:rPr>
              <a:t>Number of students you are working with throughout the </a:t>
            </a:r>
            <a:r>
              <a:rPr lang="en-US" sz="2800" b="1" dirty="0" smtClean="0">
                <a:ea typeface="MS PGothic" charset="0"/>
              </a:rPr>
              <a:t>year in various groups and settings – Classroom Guidance/Small Groups</a:t>
            </a:r>
            <a:endParaRPr lang="en-US" sz="2800" b="1" dirty="0">
              <a:ea typeface="MS PGothic" charset="0"/>
            </a:endParaRPr>
          </a:p>
          <a:p>
            <a:pPr marL="0" indent="0">
              <a:buFontTx/>
              <a:buNone/>
              <a:defRPr/>
            </a:pPr>
            <a:r>
              <a:rPr lang="en-US" sz="2400" u="sng" dirty="0" smtClean="0">
                <a:ea typeface="MS PGothic" charset="0"/>
              </a:rPr>
              <a:t>Individual Think Time</a:t>
            </a:r>
          </a:p>
          <a:p>
            <a:pPr>
              <a:defRPr/>
            </a:pPr>
            <a:r>
              <a:rPr lang="en-US" sz="2400" dirty="0" smtClean="0">
                <a:ea typeface="MS PGothic" charset="0"/>
              </a:rPr>
              <a:t>How </a:t>
            </a:r>
            <a:r>
              <a:rPr lang="en-US" sz="2400" dirty="0">
                <a:ea typeface="MS PGothic" charset="0"/>
              </a:rPr>
              <a:t>do you track this?</a:t>
            </a:r>
          </a:p>
          <a:p>
            <a:pPr>
              <a:defRPr/>
            </a:pPr>
            <a:r>
              <a:rPr lang="en-US" sz="2400" dirty="0">
                <a:ea typeface="MS PGothic" charset="0"/>
              </a:rPr>
              <a:t>What method do you utilize to identify students to work with?</a:t>
            </a:r>
          </a:p>
          <a:p>
            <a:pPr>
              <a:defRPr/>
            </a:pPr>
            <a:r>
              <a:rPr lang="en-US" sz="2400" dirty="0">
                <a:ea typeface="MS PGothic" charset="0"/>
              </a:rPr>
              <a:t>Write this on a sticky note. </a:t>
            </a:r>
          </a:p>
          <a:p>
            <a:pPr>
              <a:defRPr/>
            </a:pPr>
            <a:endParaRPr lang="en-US" sz="2400" dirty="0">
              <a:ea typeface="MS PGothic" charset="0"/>
            </a:endParaRPr>
          </a:p>
        </p:txBody>
      </p:sp>
      <p:sp>
        <p:nvSpPr>
          <p:cNvPr id="33796" name="Rectangle 2"/>
          <p:cNvSpPr>
            <a:spLocks noChangeArrowheads="1"/>
          </p:cNvSpPr>
          <p:nvPr/>
        </p:nvSpPr>
        <p:spPr bwMode="auto">
          <a:xfrm rot="996202">
            <a:off x="6054725" y="491965"/>
            <a:ext cx="2743200" cy="684213"/>
          </a:xfrm>
          <a:prstGeom prst="rect">
            <a:avLst/>
          </a:prstGeom>
          <a:solidFill>
            <a:srgbClr val="FF9900"/>
          </a:solidFill>
          <a:ln w="9525">
            <a:solidFill>
              <a:srgbClr val="FFFFFF"/>
            </a:solidFill>
            <a:round/>
            <a:headEnd/>
            <a:tailEnd/>
          </a:ln>
        </p:spPr>
        <p:txBody>
          <a:bodyPr anchor="ctr"/>
          <a:lstStyle/>
          <a:p>
            <a:pPr algn="ctr" eaLnBrk="0" hangingPunct="0"/>
            <a:r>
              <a:rPr lang="en-US" b="1" dirty="0">
                <a:solidFill>
                  <a:schemeClr val="bg1"/>
                </a:solidFill>
              </a:rPr>
              <a:t>Process</a:t>
            </a:r>
          </a:p>
        </p:txBody>
      </p:sp>
    </p:spTree>
    <p:extLst>
      <p:ext uri="{BB962C8B-B14F-4D97-AF65-F5344CB8AC3E}">
        <p14:creationId xmlns:p14="http://schemas.microsoft.com/office/powerpoint/2010/main" xmlns="" val="48950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7315200" y="152400"/>
            <a:ext cx="1600200" cy="1524000"/>
          </a:xfrm>
          <a:prstGeom prst="rect">
            <a:avLst/>
          </a:prstGeom>
          <a:solidFill>
            <a:schemeClr val="accent1"/>
          </a:solidFill>
          <a:ln w="9525">
            <a:solidFill>
              <a:srgbClr val="FFFFFF"/>
            </a:solidFill>
            <a:round/>
            <a:headEnd/>
            <a:tailEnd/>
          </a:ln>
        </p:spPr>
        <p:txBody>
          <a:bodyPr/>
          <a:lstStyle/>
          <a:p>
            <a:pPr eaLnBrk="0" hangingPunct="0"/>
            <a:endParaRPr lang="en-US"/>
          </a:p>
        </p:txBody>
      </p:sp>
      <p:sp>
        <p:nvSpPr>
          <p:cNvPr id="34818" name="Title 1"/>
          <p:cNvSpPr>
            <a:spLocks noGrp="1"/>
          </p:cNvSpPr>
          <p:nvPr>
            <p:ph type="title"/>
          </p:nvPr>
        </p:nvSpPr>
        <p:spPr/>
        <p:txBody>
          <a:bodyPr/>
          <a:lstStyle/>
          <a:p>
            <a:r>
              <a:rPr lang="en-US" smtClean="0"/>
              <a:t>Types of Data</a:t>
            </a:r>
          </a:p>
        </p:txBody>
      </p:sp>
      <p:sp>
        <p:nvSpPr>
          <p:cNvPr id="34819" name="Content Placeholder 4"/>
          <p:cNvSpPr>
            <a:spLocks noGrp="1"/>
          </p:cNvSpPr>
          <p:nvPr>
            <p:ph idx="1"/>
          </p:nvPr>
        </p:nvSpPr>
        <p:spPr>
          <a:xfrm>
            <a:off x="152400" y="1447800"/>
            <a:ext cx="8534400" cy="4572000"/>
          </a:xfrm>
        </p:spPr>
        <p:txBody>
          <a:bodyPr/>
          <a:lstStyle/>
          <a:p>
            <a:pPr marL="0" indent="0">
              <a:buFontTx/>
              <a:buNone/>
              <a:defRPr/>
            </a:pPr>
            <a:r>
              <a:rPr lang="en-US" sz="2800" b="1" dirty="0" smtClean="0">
                <a:solidFill>
                  <a:srgbClr val="463D35"/>
                </a:solidFill>
                <a:ea typeface="ＭＳ Ｐゴシック" charset="0"/>
                <a:cs typeface="ＭＳ Ｐゴシック" charset="0"/>
              </a:rPr>
              <a:t>Data collected to measure how student learning or behavior has changed as a result of the implemented strategies</a:t>
            </a:r>
            <a:endParaRPr lang="en-US" sz="2800" b="1" dirty="0">
              <a:solidFill>
                <a:srgbClr val="463D35"/>
              </a:solidFill>
              <a:ea typeface="ＭＳ Ｐゴシック" charset="0"/>
              <a:cs typeface="ＭＳ Ｐゴシック" charset="0"/>
            </a:endParaRPr>
          </a:p>
          <a:p>
            <a:pPr marL="0" indent="0">
              <a:buFontTx/>
              <a:buNone/>
              <a:defRPr/>
            </a:pPr>
            <a:r>
              <a:rPr lang="en-US" sz="2800" u="sng" dirty="0">
                <a:ea typeface="MS PGothic" charset="0"/>
              </a:rPr>
              <a:t>Individual Think Time</a:t>
            </a:r>
          </a:p>
          <a:p>
            <a:pPr>
              <a:defRPr/>
            </a:pPr>
            <a:r>
              <a:rPr lang="en-US" sz="2800" dirty="0">
                <a:ea typeface="MS PGothic" charset="0"/>
              </a:rPr>
              <a:t>How do you determine this?</a:t>
            </a:r>
          </a:p>
          <a:p>
            <a:pPr>
              <a:defRPr/>
            </a:pPr>
            <a:r>
              <a:rPr lang="en-US" sz="2800" dirty="0">
                <a:ea typeface="MS PGothic" charset="0"/>
              </a:rPr>
              <a:t>What tools do you utilize to capture what was learned?</a:t>
            </a:r>
          </a:p>
          <a:p>
            <a:pPr>
              <a:defRPr/>
            </a:pPr>
            <a:r>
              <a:rPr lang="en-US" sz="2800" dirty="0">
                <a:ea typeface="MS PGothic" charset="0"/>
              </a:rPr>
              <a:t>Write this on a sticky note</a:t>
            </a:r>
            <a:r>
              <a:rPr lang="en-US" dirty="0">
                <a:ea typeface="MS PGothic" charset="0"/>
              </a:rPr>
              <a:t>. </a:t>
            </a:r>
          </a:p>
          <a:p>
            <a:pPr>
              <a:defRPr/>
            </a:pPr>
            <a:endParaRPr lang="en-US" dirty="0">
              <a:ea typeface="MS PGothic" charset="0"/>
            </a:endParaRPr>
          </a:p>
        </p:txBody>
      </p:sp>
      <p:sp>
        <p:nvSpPr>
          <p:cNvPr id="34820" name="Rectangle 6"/>
          <p:cNvSpPr>
            <a:spLocks noChangeArrowheads="1"/>
          </p:cNvSpPr>
          <p:nvPr/>
        </p:nvSpPr>
        <p:spPr bwMode="auto">
          <a:xfrm rot="1693987">
            <a:off x="6383338" y="577850"/>
            <a:ext cx="2743200" cy="762000"/>
          </a:xfrm>
          <a:prstGeom prst="rect">
            <a:avLst/>
          </a:prstGeom>
          <a:solidFill>
            <a:srgbClr val="463D35"/>
          </a:solidFill>
          <a:ln w="9525">
            <a:solidFill>
              <a:srgbClr val="FFFFFF"/>
            </a:solidFill>
            <a:round/>
            <a:headEnd/>
            <a:tailEnd/>
          </a:ln>
        </p:spPr>
        <p:txBody>
          <a:bodyPr anchor="ctr"/>
          <a:lstStyle/>
          <a:p>
            <a:pPr algn="ctr" eaLnBrk="0" hangingPunct="0"/>
            <a:r>
              <a:rPr lang="en-US" b="1" dirty="0">
                <a:solidFill>
                  <a:schemeClr val="bg1"/>
                </a:solidFill>
              </a:rPr>
              <a:t>Perception</a:t>
            </a:r>
          </a:p>
        </p:txBody>
      </p:sp>
    </p:spTree>
    <p:extLst>
      <p:ext uri="{BB962C8B-B14F-4D97-AF65-F5344CB8AC3E}">
        <p14:creationId xmlns:p14="http://schemas.microsoft.com/office/powerpoint/2010/main" xmlns="" val="1671754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7315200" y="152400"/>
            <a:ext cx="1600200" cy="1524000"/>
          </a:xfrm>
          <a:prstGeom prst="rect">
            <a:avLst/>
          </a:prstGeom>
          <a:solidFill>
            <a:schemeClr val="accent1"/>
          </a:solidFill>
          <a:ln w="9525">
            <a:solidFill>
              <a:srgbClr val="FFFFFF"/>
            </a:solidFill>
            <a:round/>
            <a:headEnd/>
            <a:tailEnd/>
          </a:ln>
        </p:spPr>
        <p:txBody>
          <a:bodyPr/>
          <a:lstStyle/>
          <a:p>
            <a:pPr eaLnBrk="0" hangingPunct="0"/>
            <a:endParaRPr lang="en-US"/>
          </a:p>
        </p:txBody>
      </p:sp>
      <p:sp>
        <p:nvSpPr>
          <p:cNvPr id="35842" name="Title 1"/>
          <p:cNvSpPr>
            <a:spLocks noGrp="1"/>
          </p:cNvSpPr>
          <p:nvPr>
            <p:ph type="title"/>
          </p:nvPr>
        </p:nvSpPr>
        <p:spPr/>
        <p:txBody>
          <a:bodyPr/>
          <a:lstStyle/>
          <a:p>
            <a:r>
              <a:rPr lang="en-US" smtClean="0"/>
              <a:t>Types of Data</a:t>
            </a:r>
          </a:p>
        </p:txBody>
      </p:sp>
      <p:sp>
        <p:nvSpPr>
          <p:cNvPr id="35843" name="Content Placeholder 4"/>
          <p:cNvSpPr>
            <a:spLocks noGrp="1"/>
          </p:cNvSpPr>
          <p:nvPr>
            <p:ph idx="1"/>
          </p:nvPr>
        </p:nvSpPr>
        <p:spPr>
          <a:xfrm>
            <a:off x="152400" y="1447800"/>
            <a:ext cx="8534400" cy="5181600"/>
          </a:xfrm>
        </p:spPr>
        <p:txBody>
          <a:bodyPr/>
          <a:lstStyle/>
          <a:p>
            <a:pPr marL="0" indent="0">
              <a:buFontTx/>
              <a:buNone/>
              <a:defRPr/>
            </a:pPr>
            <a:r>
              <a:rPr lang="en-US" sz="2400" b="1" dirty="0" smtClean="0">
                <a:solidFill>
                  <a:srgbClr val="463D35"/>
                </a:solidFill>
                <a:ea typeface="ＭＳ Ｐゴシック" charset="0"/>
              </a:rPr>
              <a:t>Data collected to show the impact of your work with the students in connection to the School Improvement Plan</a:t>
            </a:r>
            <a:br>
              <a:rPr lang="en-US" sz="2400" b="1" dirty="0" smtClean="0">
                <a:solidFill>
                  <a:srgbClr val="463D35"/>
                </a:solidFill>
                <a:ea typeface="ＭＳ Ｐゴシック" charset="0"/>
              </a:rPr>
            </a:br>
            <a:r>
              <a:rPr lang="en-US" sz="2400" b="1" dirty="0" smtClean="0">
                <a:solidFill>
                  <a:srgbClr val="463D35"/>
                </a:solidFill>
                <a:ea typeface="ＭＳ Ｐゴシック" charset="0"/>
              </a:rPr>
              <a:t>(ex: academic, attendance, behavior – reflects at end of year in your Outcome/Results Reports)</a:t>
            </a:r>
            <a:endParaRPr lang="en-US" sz="2400" u="sng" dirty="0" smtClean="0">
              <a:ea typeface="MS PGothic" charset="0"/>
            </a:endParaRPr>
          </a:p>
          <a:p>
            <a:pPr marL="0" indent="0">
              <a:buFontTx/>
              <a:buNone/>
              <a:defRPr/>
            </a:pPr>
            <a:r>
              <a:rPr lang="en-US" sz="2400" u="sng" dirty="0" smtClean="0">
                <a:ea typeface="MS PGothic" charset="0"/>
              </a:rPr>
              <a:t>Individual </a:t>
            </a:r>
            <a:r>
              <a:rPr lang="en-US" sz="2400" u="sng" dirty="0">
                <a:ea typeface="MS PGothic" charset="0"/>
              </a:rPr>
              <a:t>Think Time</a:t>
            </a:r>
          </a:p>
          <a:p>
            <a:pPr>
              <a:defRPr/>
            </a:pPr>
            <a:r>
              <a:rPr lang="en-US" sz="2400" dirty="0" smtClean="0">
                <a:ea typeface="MS PGothic" charset="0"/>
              </a:rPr>
              <a:t>What </a:t>
            </a:r>
            <a:r>
              <a:rPr lang="en-US" sz="2400" dirty="0">
                <a:ea typeface="MS PGothic" charset="0"/>
              </a:rPr>
              <a:t>tools do you utilize to capture what was learned?</a:t>
            </a:r>
          </a:p>
          <a:p>
            <a:pPr>
              <a:defRPr/>
            </a:pPr>
            <a:r>
              <a:rPr lang="en-US" sz="2400" dirty="0">
                <a:ea typeface="MS PGothic" charset="0"/>
              </a:rPr>
              <a:t>How do you link it back to the School Improvement Plan</a:t>
            </a:r>
            <a:r>
              <a:rPr lang="en-US" sz="2400" dirty="0" smtClean="0">
                <a:ea typeface="MS PGothic" charset="0"/>
              </a:rPr>
              <a:t>?</a:t>
            </a:r>
            <a:endParaRPr lang="en-US" sz="2400" dirty="0">
              <a:ea typeface="MS PGothic" charset="0"/>
            </a:endParaRPr>
          </a:p>
          <a:p>
            <a:pPr>
              <a:defRPr/>
            </a:pPr>
            <a:r>
              <a:rPr lang="en-US" sz="2400" dirty="0">
                <a:ea typeface="MS PGothic" charset="0"/>
              </a:rPr>
              <a:t>Write this on a sticky note. </a:t>
            </a:r>
          </a:p>
          <a:p>
            <a:pPr>
              <a:defRPr/>
            </a:pPr>
            <a:endParaRPr lang="en-US" sz="2800" dirty="0">
              <a:ea typeface="MS PGothic" charset="0"/>
            </a:endParaRPr>
          </a:p>
        </p:txBody>
      </p:sp>
      <p:sp>
        <p:nvSpPr>
          <p:cNvPr id="35844" name="Rectangle 7"/>
          <p:cNvSpPr>
            <a:spLocks noChangeArrowheads="1"/>
          </p:cNvSpPr>
          <p:nvPr/>
        </p:nvSpPr>
        <p:spPr bwMode="auto">
          <a:xfrm rot="1321088">
            <a:off x="6375400" y="485775"/>
            <a:ext cx="2743200" cy="762000"/>
          </a:xfrm>
          <a:prstGeom prst="rect">
            <a:avLst/>
          </a:prstGeom>
          <a:solidFill>
            <a:srgbClr val="3F6B96"/>
          </a:solidFill>
          <a:ln w="9525">
            <a:solidFill>
              <a:srgbClr val="FFFFFF"/>
            </a:solidFill>
            <a:round/>
            <a:headEnd/>
            <a:tailEnd/>
          </a:ln>
        </p:spPr>
        <p:txBody>
          <a:bodyPr anchor="ctr"/>
          <a:lstStyle/>
          <a:p>
            <a:pPr algn="ctr" eaLnBrk="0" hangingPunct="0"/>
            <a:r>
              <a:rPr lang="en-US" b="1" dirty="0">
                <a:solidFill>
                  <a:schemeClr val="bg1"/>
                </a:solidFill>
              </a:rPr>
              <a:t>Outcome</a:t>
            </a:r>
          </a:p>
        </p:txBody>
      </p:sp>
    </p:spTree>
    <p:extLst>
      <p:ext uri="{BB962C8B-B14F-4D97-AF65-F5344CB8AC3E}">
        <p14:creationId xmlns:p14="http://schemas.microsoft.com/office/powerpoint/2010/main" xmlns="" val="3701345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447800"/>
            <a:ext cx="9144000" cy="5410200"/>
          </a:xfrm>
          <a:prstGeom prst="rect">
            <a:avLst/>
          </a:prstGeom>
          <a:solidFill>
            <a:schemeClr val="accent1"/>
          </a:solidFill>
          <a:ln w="9525">
            <a:solidFill>
              <a:srgbClr val="FFFFFF"/>
            </a:solidFill>
            <a:round/>
            <a:headEnd/>
            <a:tailEnd/>
          </a:ln>
        </p:spPr>
        <p:txBody>
          <a:bodyPr/>
          <a:lstStyle/>
          <a:p>
            <a:pPr eaLnBrk="0" hangingPunct="0"/>
            <a:endParaRPr lang="en-US"/>
          </a:p>
        </p:txBody>
      </p:sp>
      <p:sp>
        <p:nvSpPr>
          <p:cNvPr id="36866" name="Title 1"/>
          <p:cNvSpPr>
            <a:spLocks noGrp="1"/>
          </p:cNvSpPr>
          <p:nvPr>
            <p:ph type="title"/>
          </p:nvPr>
        </p:nvSpPr>
        <p:spPr/>
        <p:txBody>
          <a:bodyPr/>
          <a:lstStyle/>
          <a:p>
            <a:r>
              <a:rPr lang="en-US" dirty="0" smtClean="0"/>
              <a:t>Networking</a:t>
            </a:r>
          </a:p>
        </p:txBody>
      </p:sp>
      <p:sp>
        <p:nvSpPr>
          <p:cNvPr id="36867" name="Content Placeholder 2"/>
          <p:cNvSpPr>
            <a:spLocks noGrp="1"/>
          </p:cNvSpPr>
          <p:nvPr>
            <p:ph idx="1"/>
          </p:nvPr>
        </p:nvSpPr>
        <p:spPr>
          <a:xfrm>
            <a:off x="152400" y="1371600"/>
            <a:ext cx="8839200" cy="5334000"/>
          </a:xfrm>
        </p:spPr>
        <p:txBody>
          <a:bodyPr/>
          <a:lstStyle/>
          <a:p>
            <a:r>
              <a:rPr lang="en-US" dirty="0" smtClean="0"/>
              <a:t>Find someone in the room from another school (within your level)</a:t>
            </a:r>
          </a:p>
          <a:p>
            <a:r>
              <a:rPr lang="en-US" dirty="0" smtClean="0"/>
              <a:t>Discuss </a:t>
            </a:r>
            <a:r>
              <a:rPr lang="en-US" u="sng" dirty="0" smtClean="0"/>
              <a:t>process</a:t>
            </a:r>
            <a:r>
              <a:rPr lang="en-US" dirty="0" smtClean="0"/>
              <a:t>, </a:t>
            </a:r>
            <a:r>
              <a:rPr lang="en-US" u="sng" dirty="0" smtClean="0"/>
              <a:t>perception</a:t>
            </a:r>
            <a:r>
              <a:rPr lang="en-US" dirty="0" smtClean="0"/>
              <a:t>, and </a:t>
            </a:r>
            <a:r>
              <a:rPr lang="en-US" u="sng" dirty="0" smtClean="0"/>
              <a:t>outcome</a:t>
            </a:r>
            <a:r>
              <a:rPr lang="en-US" dirty="0" smtClean="0"/>
              <a:t> sticky notes and the connections between the three types of data</a:t>
            </a:r>
          </a:p>
          <a:p>
            <a:r>
              <a:rPr lang="en-US" dirty="0" smtClean="0"/>
              <a:t>When you finish your discussion (5 minutes) please place your sticky notes on the chart paper.</a:t>
            </a:r>
          </a:p>
          <a:p>
            <a:r>
              <a:rPr lang="en-US" dirty="0" smtClean="0"/>
              <a:t>Gallery Walk (feel free to take pictures)</a:t>
            </a:r>
          </a:p>
          <a:p>
            <a:endParaRPr lang="en-US" dirty="0" smtClean="0"/>
          </a:p>
        </p:txBody>
      </p:sp>
    </p:spTree>
    <p:extLst>
      <p:ext uri="{BB962C8B-B14F-4D97-AF65-F5344CB8AC3E}">
        <p14:creationId xmlns:p14="http://schemas.microsoft.com/office/powerpoint/2010/main" xmlns="" val="66286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3338" y="1524000"/>
            <a:ext cx="8958262" cy="5334000"/>
          </a:xfrm>
          <a:prstGeom prst="rect">
            <a:avLst/>
          </a:prstGeom>
          <a:solidFill>
            <a:schemeClr val="accent1"/>
          </a:solidFill>
          <a:ln w="9525">
            <a:solidFill>
              <a:srgbClr val="FFFFFF"/>
            </a:solidFill>
            <a:round/>
            <a:headEnd/>
            <a:tailEnd/>
          </a:ln>
        </p:spPr>
        <p:txBody>
          <a:bodyPr/>
          <a:lstStyle/>
          <a:p>
            <a:pPr eaLnBrk="0" hangingPunct="0"/>
            <a:endParaRPr lang="en-US"/>
          </a:p>
        </p:txBody>
      </p:sp>
      <p:sp>
        <p:nvSpPr>
          <p:cNvPr id="37890" name="Title 1"/>
          <p:cNvSpPr>
            <a:spLocks noGrp="1"/>
          </p:cNvSpPr>
          <p:nvPr>
            <p:ph type="title"/>
          </p:nvPr>
        </p:nvSpPr>
        <p:spPr/>
        <p:txBody>
          <a:bodyPr>
            <a:normAutofit fontScale="90000"/>
          </a:bodyPr>
          <a:lstStyle/>
          <a:p>
            <a:r>
              <a:rPr lang="en-US" dirty="0" smtClean="0"/>
              <a:t>Accountability - Data Sources &amp; Usage</a:t>
            </a:r>
            <a:br>
              <a:rPr lang="en-US" dirty="0" smtClean="0"/>
            </a:br>
            <a:r>
              <a:rPr lang="en-US" i="1" dirty="0" smtClean="0"/>
              <a:t>What do you do now?</a:t>
            </a:r>
            <a:endParaRPr lang="en-US" dirty="0" smtClean="0"/>
          </a:p>
        </p:txBody>
      </p:sp>
      <p:pic>
        <p:nvPicPr>
          <p:cNvPr id="37891" name="Picture 2"/>
          <p:cNvPicPr>
            <a:picLocks noChangeAspect="1"/>
          </p:cNvPicPr>
          <p:nvPr/>
        </p:nvPicPr>
        <p:blipFill>
          <a:blip r:embed="rId3">
            <a:extLst>
              <a:ext uri="{28A0092B-C50C-407E-A947-70E740481C1C}">
                <a14:useLocalDpi xmlns:a14="http://schemas.microsoft.com/office/drawing/2010/main" xmlns="" val="0"/>
              </a:ext>
            </a:extLst>
          </a:blip>
          <a:srcRect l="17223" t="22296" r="29259" b="15778"/>
          <a:stretch>
            <a:fillRect/>
          </a:stretch>
        </p:blipFill>
        <p:spPr bwMode="auto">
          <a:xfrm>
            <a:off x="0" y="1381125"/>
            <a:ext cx="9144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99398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Tools</a:t>
            </a:r>
            <a:endParaRPr lang="en-US" dirty="0">
              <a:solidFill>
                <a:schemeClr val="tx1"/>
              </a:solidFill>
            </a:endParaRPr>
          </a:p>
        </p:txBody>
      </p:sp>
      <p:sp>
        <p:nvSpPr>
          <p:cNvPr id="2" name="Content Placeholder 1"/>
          <p:cNvSpPr>
            <a:spLocks noGrp="1"/>
          </p:cNvSpPr>
          <p:nvPr>
            <p:ph idx="1"/>
          </p:nvPr>
        </p:nvSpPr>
        <p:spPr>
          <a:xfrm>
            <a:off x="123824" y="1371600"/>
            <a:ext cx="8715375" cy="4853378"/>
          </a:xfrm>
        </p:spPr>
        <p:txBody>
          <a:bodyPr/>
          <a:lstStyle/>
          <a:p>
            <a:r>
              <a:rPr lang="en-US" dirty="0" smtClean="0">
                <a:solidFill>
                  <a:schemeClr val="tx1"/>
                </a:solidFill>
              </a:rPr>
              <a:t>School Data Profile Template </a:t>
            </a:r>
            <a:r>
              <a:rPr lang="en-US" sz="2400" dirty="0" smtClean="0">
                <a:solidFill>
                  <a:schemeClr val="tx1"/>
                </a:solidFill>
              </a:rPr>
              <a:t>(p.66-67)</a:t>
            </a:r>
            <a:r>
              <a:rPr lang="en-US" sz="2000" dirty="0" smtClean="0">
                <a:solidFill>
                  <a:schemeClr val="tx1"/>
                </a:solidFill>
              </a:rPr>
              <a:t> reviews all sources of data from your school to develop plans for  Academic, Attendance, Behavior </a:t>
            </a:r>
            <a:endParaRPr lang="en-US" sz="2400" dirty="0"/>
          </a:p>
          <a:p>
            <a:r>
              <a:rPr lang="en-US" sz="2000" dirty="0" smtClean="0">
                <a:solidFill>
                  <a:schemeClr val="tx1"/>
                </a:solidFill>
                <a:hlinkClick r:id="rId3"/>
              </a:rPr>
              <a:t>NCDPI </a:t>
            </a:r>
            <a:r>
              <a:rPr lang="en-US" sz="2000" dirty="0" err="1" smtClean="0">
                <a:solidFill>
                  <a:schemeClr val="tx1"/>
                </a:solidFill>
                <a:hlinkClick r:id="rId3"/>
              </a:rPr>
              <a:t>Wikispaces</a:t>
            </a:r>
            <a:r>
              <a:rPr lang="en-US" sz="2000" dirty="0" smtClean="0">
                <a:solidFill>
                  <a:schemeClr val="tx1"/>
                </a:solidFill>
                <a:hlinkClick r:id="rId3"/>
              </a:rPr>
              <a:t> </a:t>
            </a:r>
            <a:r>
              <a:rPr lang="en-US" sz="2000" dirty="0" err="1" smtClean="0">
                <a:solidFill>
                  <a:schemeClr val="tx1"/>
                </a:solidFill>
                <a:hlinkClick r:id="rId3"/>
              </a:rPr>
              <a:t>LiveBinder</a:t>
            </a:r>
            <a:endParaRPr lang="en-US" sz="2000" dirty="0" smtClean="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xmlns="" val="3575248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Announcements</a:t>
            </a:r>
            <a:endParaRPr lang="en-US" dirty="0"/>
          </a:p>
        </p:txBody>
      </p:sp>
      <p:sp>
        <p:nvSpPr>
          <p:cNvPr id="3" name="Content Placeholder 2"/>
          <p:cNvSpPr>
            <a:spLocks noGrp="1"/>
          </p:cNvSpPr>
          <p:nvPr>
            <p:ph idx="1"/>
          </p:nvPr>
        </p:nvSpPr>
        <p:spPr/>
        <p:txBody>
          <a:bodyPr/>
          <a:lstStyle/>
          <a:p>
            <a:pPr marL="0" indent="0">
              <a:buNone/>
            </a:pPr>
            <a:r>
              <a:rPr lang="en-US" sz="2400" dirty="0" smtClean="0"/>
              <a:t>Welcome </a:t>
            </a:r>
          </a:p>
          <a:p>
            <a:pPr marL="0" indent="0">
              <a:buNone/>
            </a:pPr>
            <a:r>
              <a:rPr lang="en-US" sz="2400" dirty="0" smtClean="0"/>
              <a:t>Icebreaker </a:t>
            </a:r>
          </a:p>
          <a:p>
            <a:pPr marL="0" indent="0">
              <a:buNone/>
            </a:pPr>
            <a:r>
              <a:rPr lang="en-US" sz="2400" dirty="0" smtClean="0"/>
              <a:t>Announcements:</a:t>
            </a:r>
          </a:p>
          <a:p>
            <a:r>
              <a:rPr lang="en-US" sz="2400" dirty="0" smtClean="0"/>
              <a:t>Next School Counselor PLC – December 10, 2013.  Your signed Annual Agreement is due on or before this meeting.  Please forward a copy of the signed agreement to Michael Elder.</a:t>
            </a:r>
          </a:p>
          <a:p>
            <a:r>
              <a:rPr lang="en-US" sz="2400" dirty="0" smtClean="0"/>
              <a:t>OCS School Counselor Holiday Service Project:  Please bring in a new toy for Christmas Cheer.</a:t>
            </a:r>
            <a:endParaRPr lang="en-US" sz="2400" dirty="0"/>
          </a:p>
        </p:txBody>
      </p:sp>
    </p:spTree>
    <p:extLst>
      <p:ext uri="{BB962C8B-B14F-4D97-AF65-F5344CB8AC3E}">
        <p14:creationId xmlns:p14="http://schemas.microsoft.com/office/powerpoint/2010/main" xmlns="" val="3099736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t>Data/Assessment Tool Choice</a:t>
            </a:r>
          </a:p>
        </p:txBody>
      </p:sp>
      <p:sp>
        <p:nvSpPr>
          <p:cNvPr id="26626" name="Content Placeholder 2"/>
          <p:cNvSpPr>
            <a:spLocks noGrp="1"/>
          </p:cNvSpPr>
          <p:nvPr>
            <p:ph idx="1"/>
          </p:nvPr>
        </p:nvSpPr>
        <p:spPr/>
        <p:txBody>
          <a:bodyPr/>
          <a:lstStyle/>
          <a:p>
            <a:pPr marL="0" indent="0">
              <a:buFontTx/>
              <a:buNone/>
            </a:pPr>
            <a:r>
              <a:rPr lang="en-US" dirty="0" smtClean="0"/>
              <a:t>Measurement of student growth</a:t>
            </a:r>
            <a:r>
              <a:rPr lang="en-US" dirty="0"/>
              <a:t> </a:t>
            </a:r>
            <a:r>
              <a:rPr lang="en-US" dirty="0" smtClean="0"/>
              <a:t>- Assessment tool choice is dependent on the</a:t>
            </a:r>
            <a:r>
              <a:rPr lang="en-US" b="1" dirty="0" smtClean="0"/>
              <a:t> </a:t>
            </a:r>
            <a:r>
              <a:rPr lang="en-US" b="1" u="sng" dirty="0" smtClean="0"/>
              <a:t>purpose</a:t>
            </a:r>
            <a:r>
              <a:rPr lang="en-US" b="1" dirty="0" smtClean="0"/>
              <a:t> </a:t>
            </a:r>
            <a:r>
              <a:rPr lang="en-US" u="sng" dirty="0" smtClean="0"/>
              <a:t>and </a:t>
            </a:r>
            <a:r>
              <a:rPr lang="en-US" b="1" u="sng" dirty="0" smtClean="0"/>
              <a:t>use</a:t>
            </a:r>
            <a:r>
              <a:rPr lang="en-US" dirty="0" smtClean="0"/>
              <a:t> of measurement results- </a:t>
            </a:r>
            <a:r>
              <a:rPr lang="en-US" i="1" dirty="0" err="1" smtClean="0"/>
              <a:t>RtI</a:t>
            </a:r>
            <a:r>
              <a:rPr lang="en-US" i="1" dirty="0" smtClean="0"/>
              <a:t> Action Network</a:t>
            </a:r>
            <a:endParaRPr lang="en-US" dirty="0" smtClean="0"/>
          </a:p>
        </p:txBody>
      </p:sp>
    </p:spTree>
    <p:extLst>
      <p:ext uri="{BB962C8B-B14F-4D97-AF65-F5344CB8AC3E}">
        <p14:creationId xmlns:p14="http://schemas.microsoft.com/office/powerpoint/2010/main" xmlns="" val="2649167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3" name="Content Placeholder 2"/>
          <p:cNvSpPr>
            <a:spLocks noGrp="1"/>
          </p:cNvSpPr>
          <p:nvPr>
            <p:ph idx="1"/>
          </p:nvPr>
        </p:nvSpPr>
        <p:spPr>
          <a:xfrm>
            <a:off x="304800" y="1371600"/>
            <a:ext cx="8534400" cy="4724400"/>
          </a:xfrm>
        </p:spPr>
        <p:txBody>
          <a:bodyPr/>
          <a:lstStyle/>
          <a:p>
            <a:endParaRPr lang="en-US" sz="1200" dirty="0"/>
          </a:p>
          <a:p>
            <a:pPr marL="0" indent="0">
              <a:buNone/>
            </a:pPr>
            <a:r>
              <a:rPr lang="en-US" sz="2400" dirty="0" smtClean="0"/>
              <a:t>1</a:t>
            </a:r>
            <a:r>
              <a:rPr lang="en-US" sz="2400" dirty="0"/>
              <a:t>. </a:t>
            </a:r>
            <a:r>
              <a:rPr lang="en-US" sz="2400" b="1" dirty="0">
                <a:solidFill>
                  <a:srgbClr val="FF0000"/>
                </a:solidFill>
              </a:rPr>
              <a:t>Achievement </a:t>
            </a:r>
            <a:r>
              <a:rPr lang="en-US" sz="2400" b="1" dirty="0" smtClean="0">
                <a:solidFill>
                  <a:srgbClr val="FF0000"/>
                </a:solidFill>
              </a:rPr>
              <a:t>Data </a:t>
            </a:r>
            <a:r>
              <a:rPr lang="en-US" sz="2400" dirty="0"/>
              <a:t>is used to determine the level of student achievement in a particular content area (e.g., performance-based assessments, written exams, quizzes). </a:t>
            </a:r>
          </a:p>
          <a:p>
            <a:pPr marL="0" indent="0">
              <a:buNone/>
            </a:pPr>
            <a:endParaRPr lang="en-US" sz="2400" dirty="0" smtClean="0"/>
          </a:p>
          <a:p>
            <a:pPr marL="0" indent="0">
              <a:buNone/>
            </a:pPr>
            <a:r>
              <a:rPr lang="en-US" sz="2400" dirty="0" smtClean="0"/>
              <a:t>2</a:t>
            </a:r>
            <a:r>
              <a:rPr lang="en-US" sz="2400" dirty="0"/>
              <a:t>. </a:t>
            </a:r>
            <a:r>
              <a:rPr lang="en-US" sz="2400" b="1" dirty="0">
                <a:solidFill>
                  <a:srgbClr val="FF0000"/>
                </a:solidFill>
              </a:rPr>
              <a:t>Demographic Data </a:t>
            </a:r>
            <a:r>
              <a:rPr lang="en-US" sz="2400" dirty="0"/>
              <a:t>are descriptive information about the school community such as enrollment, gender, ethnicity, economic status, student attendance, grade levels, school suspensions and behavioral problems. </a:t>
            </a:r>
          </a:p>
          <a:p>
            <a:endParaRPr lang="en-US" sz="2000" dirty="0"/>
          </a:p>
        </p:txBody>
      </p:sp>
    </p:spTree>
    <p:extLst>
      <p:ext uri="{BB962C8B-B14F-4D97-AF65-F5344CB8AC3E}">
        <p14:creationId xmlns:p14="http://schemas.microsoft.com/office/powerpoint/2010/main" xmlns="" val="2775426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3" name="Content Placeholder 2"/>
          <p:cNvSpPr>
            <a:spLocks noGrp="1"/>
          </p:cNvSpPr>
          <p:nvPr>
            <p:ph idx="1"/>
          </p:nvPr>
        </p:nvSpPr>
        <p:spPr/>
        <p:txBody>
          <a:bodyPr/>
          <a:lstStyle/>
          <a:p>
            <a:pPr marL="0" indent="0">
              <a:buNone/>
            </a:pPr>
            <a:r>
              <a:rPr lang="en-US" sz="2400" dirty="0"/>
              <a:t>3. </a:t>
            </a:r>
            <a:r>
              <a:rPr lang="en-US" sz="2400" b="1" dirty="0">
                <a:solidFill>
                  <a:srgbClr val="FF0000"/>
                </a:solidFill>
              </a:rPr>
              <a:t>Program Data </a:t>
            </a:r>
            <a:r>
              <a:rPr lang="en-US" sz="2400" dirty="0"/>
              <a:t>define the programs, </a:t>
            </a:r>
            <a:r>
              <a:rPr lang="en-US" sz="2400" dirty="0" smtClean="0"/>
              <a:t>instructional </a:t>
            </a:r>
            <a:r>
              <a:rPr lang="en-US" sz="2400" dirty="0"/>
              <a:t>strategies and classroom practices of the teachers and school counselors. Program data collected may be useful in making informed decisions about future program and curriculum choices. </a:t>
            </a:r>
            <a:endParaRPr lang="en-US" sz="2400" dirty="0" smtClean="0"/>
          </a:p>
          <a:p>
            <a:pPr marL="0" indent="0">
              <a:buNone/>
            </a:pPr>
            <a:endParaRPr lang="en-US" sz="2400" dirty="0"/>
          </a:p>
          <a:p>
            <a:pPr marL="0" indent="0">
              <a:buNone/>
            </a:pPr>
            <a:r>
              <a:rPr lang="en-US" sz="2400" dirty="0" smtClean="0"/>
              <a:t>4. </a:t>
            </a:r>
            <a:r>
              <a:rPr lang="en-US" sz="2400" b="1" dirty="0" smtClean="0">
                <a:solidFill>
                  <a:srgbClr val="FF0000"/>
                </a:solidFill>
              </a:rPr>
              <a:t>Perception </a:t>
            </a:r>
            <a:r>
              <a:rPr lang="en-US" sz="2400" b="1" dirty="0">
                <a:solidFill>
                  <a:srgbClr val="FF0000"/>
                </a:solidFill>
              </a:rPr>
              <a:t>Data </a:t>
            </a:r>
            <a:r>
              <a:rPr lang="en-US" sz="2400" dirty="0"/>
              <a:t>tells us what students, parents, staff and others think about the learning environment. They include questionnaires, interviews, surveys and observations. Collecting and evaluating perception data allows educations to pay attention to the opinions and ideas of the community. </a:t>
            </a:r>
          </a:p>
        </p:txBody>
      </p:sp>
    </p:spTree>
    <p:extLst>
      <p:ext uri="{BB962C8B-B14F-4D97-AF65-F5344CB8AC3E}">
        <p14:creationId xmlns:p14="http://schemas.microsoft.com/office/powerpoint/2010/main" xmlns="" val="4282399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Data, Data, Data</a:t>
            </a:r>
            <a:endParaRPr lang="en-US" dirty="0">
              <a:solidFill>
                <a:schemeClr val="tx1"/>
              </a:solidFill>
            </a:endParaRPr>
          </a:p>
        </p:txBody>
      </p:sp>
      <p:sp>
        <p:nvSpPr>
          <p:cNvPr id="2" name="Content Placeholder 1"/>
          <p:cNvSpPr>
            <a:spLocks noGrp="1"/>
          </p:cNvSpPr>
          <p:nvPr>
            <p:ph idx="1"/>
          </p:nvPr>
        </p:nvSpPr>
        <p:spPr/>
        <p:txBody>
          <a:bodyPr>
            <a:normAutofit/>
          </a:bodyPr>
          <a:lstStyle/>
          <a:p>
            <a:r>
              <a:rPr lang="en-US" sz="3800" b="1" dirty="0" smtClean="0">
                <a:solidFill>
                  <a:schemeClr val="tx1"/>
                </a:solidFill>
              </a:rPr>
              <a:t>Three types of Program Results Data:</a:t>
            </a:r>
          </a:p>
          <a:p>
            <a:pPr lvl="1"/>
            <a:r>
              <a:rPr lang="en-US" b="1" dirty="0" smtClean="0">
                <a:solidFill>
                  <a:srgbClr val="FF0000"/>
                </a:solidFill>
              </a:rPr>
              <a:t>Process</a:t>
            </a:r>
            <a:r>
              <a:rPr lang="en-US" dirty="0" smtClean="0">
                <a:solidFill>
                  <a:schemeClr val="tx1"/>
                </a:solidFill>
              </a:rPr>
              <a:t> (what happened – what you did for whom)</a:t>
            </a:r>
          </a:p>
          <a:p>
            <a:pPr lvl="1"/>
            <a:r>
              <a:rPr lang="en-US" b="1" dirty="0" smtClean="0">
                <a:solidFill>
                  <a:srgbClr val="FF0000"/>
                </a:solidFill>
              </a:rPr>
              <a:t>Perception</a:t>
            </a:r>
            <a:r>
              <a:rPr lang="en-US" dirty="0" smtClean="0">
                <a:solidFill>
                  <a:schemeClr val="tx1"/>
                </a:solidFill>
              </a:rPr>
              <a:t> (what knowledge/skill/behavior was learned)</a:t>
            </a:r>
          </a:p>
          <a:p>
            <a:pPr lvl="1"/>
            <a:r>
              <a:rPr lang="en-US" b="1" dirty="0" smtClean="0">
                <a:solidFill>
                  <a:srgbClr val="FF0000"/>
                </a:solidFill>
              </a:rPr>
              <a:t>Outcome</a:t>
            </a:r>
            <a:r>
              <a:rPr lang="en-US" dirty="0" smtClean="0">
                <a:solidFill>
                  <a:schemeClr val="tx1"/>
                </a:solidFill>
              </a:rPr>
              <a:t> (how were students different)</a:t>
            </a:r>
          </a:p>
          <a:p>
            <a:pPr lvl="1"/>
            <a:endParaRPr lang="en-US" dirty="0">
              <a:solidFill>
                <a:schemeClr val="tx1"/>
              </a:solidFill>
            </a:endParaRPr>
          </a:p>
          <a:p>
            <a:endParaRPr lang="en-US" i="1" dirty="0"/>
          </a:p>
        </p:txBody>
      </p:sp>
    </p:spTree>
    <p:extLst>
      <p:ext uri="{BB962C8B-B14F-4D97-AF65-F5344CB8AC3E}">
        <p14:creationId xmlns:p14="http://schemas.microsoft.com/office/powerpoint/2010/main" xmlns="" val="104844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 for Analyzing Evidence of Student Learning</a:t>
            </a:r>
            <a:endParaRPr lang="en-US" dirty="0"/>
          </a:p>
        </p:txBody>
      </p:sp>
      <p:sp>
        <p:nvSpPr>
          <p:cNvPr id="3" name="Content Placeholder 2"/>
          <p:cNvSpPr>
            <a:spLocks noGrp="1"/>
          </p:cNvSpPr>
          <p:nvPr>
            <p:ph idx="1"/>
          </p:nvPr>
        </p:nvSpPr>
        <p:spPr/>
        <p:txBody>
          <a:bodyPr/>
          <a:lstStyle/>
          <a:p>
            <a:pPr marL="0" indent="0">
              <a:buNone/>
            </a:pPr>
            <a:r>
              <a:rPr lang="en-US" sz="2800" dirty="0" smtClean="0"/>
              <a:t>1</a:t>
            </a:r>
            <a:r>
              <a:rPr lang="en-US" sz="2800" dirty="0"/>
              <a:t>. What is the learning target (e.g., objective, skill, behavior, or comprehension)? </a:t>
            </a:r>
          </a:p>
          <a:p>
            <a:pPr marL="0" indent="0">
              <a:buNone/>
            </a:pPr>
            <a:r>
              <a:rPr lang="en-US" sz="2800" dirty="0"/>
              <a:t>2. What are the criteria for success for the target? </a:t>
            </a:r>
          </a:p>
          <a:p>
            <a:pPr marL="0" indent="0">
              <a:buNone/>
            </a:pPr>
            <a:r>
              <a:rPr lang="en-US" sz="2800" dirty="0"/>
              <a:t>3. What decisions do you need to make about the learning? </a:t>
            </a:r>
          </a:p>
          <a:p>
            <a:pPr marL="0" indent="0">
              <a:buNone/>
            </a:pPr>
            <a:r>
              <a:rPr lang="en-US" sz="2800" dirty="0"/>
              <a:t>4. Does the evidence collected from the student(s) meet the criteria for success? </a:t>
            </a:r>
          </a:p>
          <a:p>
            <a:endParaRPr lang="en-US" dirty="0"/>
          </a:p>
          <a:p>
            <a:endParaRPr lang="en-US" dirty="0"/>
          </a:p>
        </p:txBody>
      </p:sp>
    </p:spTree>
    <p:extLst>
      <p:ext uri="{BB962C8B-B14F-4D97-AF65-F5344CB8AC3E}">
        <p14:creationId xmlns:p14="http://schemas.microsoft.com/office/powerpoint/2010/main" xmlns="" val="3389562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Questions for Analyzing Evidence of Student Learning</a:t>
            </a:r>
          </a:p>
        </p:txBody>
      </p:sp>
      <p:sp>
        <p:nvSpPr>
          <p:cNvPr id="3" name="Content Placeholder 2"/>
          <p:cNvSpPr>
            <a:spLocks noGrp="1"/>
          </p:cNvSpPr>
          <p:nvPr>
            <p:ph idx="1"/>
          </p:nvPr>
        </p:nvSpPr>
        <p:spPr/>
        <p:txBody>
          <a:bodyPr/>
          <a:lstStyle/>
          <a:p>
            <a:pPr marL="0" indent="0">
              <a:buNone/>
            </a:pPr>
            <a:r>
              <a:rPr lang="en-US" sz="2800" dirty="0"/>
              <a:t>5. Is additional evidence needed (e.g., interview the student(s), </a:t>
            </a:r>
            <a:r>
              <a:rPr lang="en-US" sz="2800" dirty="0" err="1"/>
              <a:t>etc</a:t>
            </a:r>
            <a:r>
              <a:rPr lang="en-US" sz="2800" dirty="0"/>
              <a:t>)? </a:t>
            </a:r>
          </a:p>
          <a:p>
            <a:pPr marL="0" indent="0">
              <a:buNone/>
            </a:pPr>
            <a:r>
              <a:rPr lang="en-US" sz="2800" dirty="0"/>
              <a:t>6. What method will you use to provide feedback to the student(s) about the learning? </a:t>
            </a:r>
          </a:p>
          <a:p>
            <a:pPr marL="0" indent="0">
              <a:buNone/>
            </a:pPr>
            <a:r>
              <a:rPr lang="en-US" sz="2800" dirty="0"/>
              <a:t>7. How will you provide opportunities for student(s) to use the feedback? </a:t>
            </a:r>
          </a:p>
          <a:p>
            <a:pPr marL="0" indent="0">
              <a:buNone/>
            </a:pPr>
            <a:r>
              <a:rPr lang="en-US" sz="2800" dirty="0"/>
              <a:t>8. How will you modify your instruction to close any learning gaps that exist or enhance learning? </a:t>
            </a:r>
          </a:p>
          <a:p>
            <a:endParaRPr lang="en-US" dirty="0"/>
          </a:p>
        </p:txBody>
      </p:sp>
    </p:spTree>
    <p:extLst>
      <p:ext uri="{BB962C8B-B14F-4D97-AF65-F5344CB8AC3E}">
        <p14:creationId xmlns:p14="http://schemas.microsoft.com/office/powerpoint/2010/main" xmlns="" val="2851375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ypes of School Counseling Data - Google Drive - Google Chrome"/>
          <p:cNvPicPr>
            <a:picLocks noChangeAspect="1"/>
          </p:cNvPicPr>
          <p:nvPr/>
        </p:nvPicPr>
        <p:blipFill rotWithShape="1">
          <a:blip r:embed="rId2">
            <a:extLst>
              <a:ext uri="{28A0092B-C50C-407E-A947-70E740481C1C}">
                <a14:useLocalDpi xmlns:a14="http://schemas.microsoft.com/office/drawing/2010/main" xmlns="" val="0"/>
              </a:ext>
            </a:extLst>
          </a:blip>
          <a:srcRect l="24754" t="18491" r="14262" b="4593"/>
          <a:stretch/>
        </p:blipFill>
        <p:spPr>
          <a:xfrm>
            <a:off x="0" y="314794"/>
            <a:ext cx="7919066" cy="6067025"/>
          </a:xfrm>
          <a:prstGeom prst="rect">
            <a:avLst/>
          </a:prstGeom>
        </p:spPr>
      </p:pic>
    </p:spTree>
    <p:extLst>
      <p:ext uri="{BB962C8B-B14F-4D97-AF65-F5344CB8AC3E}">
        <p14:creationId xmlns:p14="http://schemas.microsoft.com/office/powerpoint/2010/main" xmlns="" val="9362376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17401</TotalTime>
  <Words>1215</Words>
  <Application>Microsoft Office PowerPoint</Application>
  <PresentationFormat>On-screen Show (4:3)</PresentationFormat>
  <Paragraphs>147</Paragraphs>
  <Slides>19</Slides>
  <Notes>14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Blank Presentation</vt:lpstr>
      <vt:lpstr>1_Custom Design</vt:lpstr>
      <vt:lpstr>Data, Data, Data  OCS School Counselor PLC November 5, 2013 8:30 am – 12:00 pm Meeting Room 4</vt:lpstr>
      <vt:lpstr>Welcome and Announcements</vt:lpstr>
      <vt:lpstr>Data/Assessment Tool Choice</vt:lpstr>
      <vt:lpstr>Types of Data</vt:lpstr>
      <vt:lpstr>Types of Data</vt:lpstr>
      <vt:lpstr>Data, Data, Data</vt:lpstr>
      <vt:lpstr>Guiding Questions for Analyzing Evidence of Student Learning</vt:lpstr>
      <vt:lpstr>Guiding Questions for Analyzing Evidence of Student Learning</vt:lpstr>
      <vt:lpstr>Slide 9</vt:lpstr>
      <vt:lpstr>Types of Data from ASCA </vt:lpstr>
      <vt:lpstr>Connecting the Data Sources</vt:lpstr>
      <vt:lpstr>Connecting the Data Sources</vt:lpstr>
      <vt:lpstr>Connecting the Data Sources</vt:lpstr>
      <vt:lpstr>Types of Data</vt:lpstr>
      <vt:lpstr>Types of Data</vt:lpstr>
      <vt:lpstr>Types of Data</vt:lpstr>
      <vt:lpstr>Networking</vt:lpstr>
      <vt:lpstr>Accountability - Data Sources &amp; Usage What do you do now?</vt:lpstr>
      <vt:lpstr>Tools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Martin</dc:creator>
  <cp:lastModifiedBy>Michael Elder</cp:lastModifiedBy>
  <cp:revision>123</cp:revision>
  <cp:lastPrinted>2013-08-25T18:06:58Z</cp:lastPrinted>
  <dcterms:created xsi:type="dcterms:W3CDTF">2013-01-31T15:42:41Z</dcterms:created>
  <dcterms:modified xsi:type="dcterms:W3CDTF">2013-11-04T21:22:49Z</dcterms:modified>
</cp:coreProperties>
</file>