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8" r:id="rId10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0" d="100"/>
          <a:sy n="30" d="100"/>
        </p:scale>
        <p:origin x="-1182" y="-90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3E7477-FD8C-47A4-87DE-0479639F3121}" type="doc">
      <dgm:prSet loTypeId="urn:microsoft.com/office/officeart/2005/8/layout/chevron2" loCatId="process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1728E1D-8B97-43F9-B904-4F7D849999CC}">
      <dgm:prSet phldrT="[Text]"/>
      <dgm:spPr/>
      <dgm:t>
        <a:bodyPr/>
        <a:lstStyle/>
        <a:p>
          <a:r>
            <a:rPr lang="en-US" dirty="0" smtClean="0"/>
            <a:t>January – May 2013</a:t>
          </a:r>
          <a:endParaRPr lang="en-US" dirty="0"/>
        </a:p>
      </dgm:t>
    </dgm:pt>
    <dgm:pt modelId="{C2D78F63-CC79-46DE-96E0-C12627BBF449}" type="parTrans" cxnId="{8622ED35-654B-4B01-ABC7-7274ADC1B7E9}">
      <dgm:prSet/>
      <dgm:spPr/>
      <dgm:t>
        <a:bodyPr/>
        <a:lstStyle/>
        <a:p>
          <a:endParaRPr lang="en-US"/>
        </a:p>
      </dgm:t>
    </dgm:pt>
    <dgm:pt modelId="{D14D20A3-66CD-43A7-8010-B75EAD4375C2}" type="sibTrans" cxnId="{8622ED35-654B-4B01-ABC7-7274ADC1B7E9}">
      <dgm:prSet/>
      <dgm:spPr/>
      <dgm:t>
        <a:bodyPr/>
        <a:lstStyle/>
        <a:p>
          <a:endParaRPr lang="en-US"/>
        </a:p>
      </dgm:t>
    </dgm:pt>
    <dgm:pt modelId="{E4A97FD5-E73A-4E86-B4EA-32BF63FC1F8B}">
      <dgm:prSet phldrT="[Text]"/>
      <dgm:spPr/>
      <dgm:t>
        <a:bodyPr/>
        <a:lstStyle/>
        <a:p>
          <a:r>
            <a:rPr lang="en-US" dirty="0" smtClean="0"/>
            <a:t>EOC Courses Available for CDM </a:t>
          </a:r>
          <a:endParaRPr lang="en-US" dirty="0"/>
        </a:p>
      </dgm:t>
    </dgm:pt>
    <dgm:pt modelId="{A3750862-C26C-4F85-BE0F-E56548652304}" type="parTrans" cxnId="{E7A3858F-196F-4ED4-B589-DA34D51CF8B2}">
      <dgm:prSet/>
      <dgm:spPr/>
      <dgm:t>
        <a:bodyPr/>
        <a:lstStyle/>
        <a:p>
          <a:endParaRPr lang="en-US"/>
        </a:p>
      </dgm:t>
    </dgm:pt>
    <dgm:pt modelId="{B6CA27D6-5002-4451-A254-D1757B130CE3}" type="sibTrans" cxnId="{E7A3858F-196F-4ED4-B589-DA34D51CF8B2}">
      <dgm:prSet/>
      <dgm:spPr/>
      <dgm:t>
        <a:bodyPr/>
        <a:lstStyle/>
        <a:p>
          <a:endParaRPr lang="en-US"/>
        </a:p>
      </dgm:t>
    </dgm:pt>
    <dgm:pt modelId="{7E27A218-510F-4A3D-98B3-6414B3A6B1DD}">
      <dgm:prSet phldrT="[Text]"/>
      <dgm:spPr/>
      <dgm:t>
        <a:bodyPr/>
        <a:lstStyle/>
        <a:p>
          <a:r>
            <a:rPr lang="en-US" dirty="0" smtClean="0"/>
            <a:t>May 2013- January 2014</a:t>
          </a:r>
          <a:endParaRPr lang="en-US" dirty="0"/>
        </a:p>
      </dgm:t>
    </dgm:pt>
    <dgm:pt modelId="{0A0C9788-2BAE-4B10-8087-2D098762FF80}" type="parTrans" cxnId="{99F94258-1818-4CB8-8FA3-2DD37458AA5E}">
      <dgm:prSet/>
      <dgm:spPr/>
      <dgm:t>
        <a:bodyPr/>
        <a:lstStyle/>
        <a:p>
          <a:endParaRPr lang="en-US"/>
        </a:p>
      </dgm:t>
    </dgm:pt>
    <dgm:pt modelId="{BA5B8838-B7C9-4892-A1BA-0179370F2BCD}" type="sibTrans" cxnId="{99F94258-1818-4CB8-8FA3-2DD37458AA5E}">
      <dgm:prSet/>
      <dgm:spPr/>
      <dgm:t>
        <a:bodyPr/>
        <a:lstStyle/>
        <a:p>
          <a:endParaRPr lang="en-US"/>
        </a:p>
      </dgm:t>
    </dgm:pt>
    <dgm:pt modelId="{CE033791-3520-4A05-B717-13A398BDF5D2}">
      <dgm:prSet phldrT="[Text]"/>
      <dgm:spPr/>
      <dgm:t>
        <a:bodyPr/>
        <a:lstStyle/>
        <a:p>
          <a:r>
            <a:rPr lang="en-US" dirty="0" smtClean="0"/>
            <a:t>Develop process for High School Courses</a:t>
          </a:r>
          <a:endParaRPr lang="en-US" dirty="0"/>
        </a:p>
      </dgm:t>
    </dgm:pt>
    <dgm:pt modelId="{091FE256-014C-458D-93FF-0251F3F88EAE}" type="parTrans" cxnId="{34A9C53B-AC46-4507-8E0F-2AD8E9DB82F4}">
      <dgm:prSet/>
      <dgm:spPr/>
      <dgm:t>
        <a:bodyPr/>
        <a:lstStyle/>
        <a:p>
          <a:endParaRPr lang="en-US"/>
        </a:p>
      </dgm:t>
    </dgm:pt>
    <dgm:pt modelId="{AEF8E6F6-CF97-4441-A7AD-C2152F591A85}" type="sibTrans" cxnId="{34A9C53B-AC46-4507-8E0F-2AD8E9DB82F4}">
      <dgm:prSet/>
      <dgm:spPr/>
      <dgm:t>
        <a:bodyPr/>
        <a:lstStyle/>
        <a:p>
          <a:endParaRPr lang="en-US"/>
        </a:p>
      </dgm:t>
    </dgm:pt>
    <dgm:pt modelId="{FC097654-3019-44DC-84C3-13D2FD4454FD}">
      <dgm:prSet phldrT="[Text]"/>
      <dgm:spPr/>
      <dgm:t>
        <a:bodyPr/>
        <a:lstStyle/>
        <a:p>
          <a:r>
            <a:rPr lang="en-US" dirty="0" smtClean="0"/>
            <a:t>Not including AP, IB, certain CTE courses</a:t>
          </a:r>
          <a:endParaRPr lang="en-US" dirty="0"/>
        </a:p>
      </dgm:t>
    </dgm:pt>
    <dgm:pt modelId="{30FAEF89-7095-4330-B2BF-EE86E5A46745}" type="parTrans" cxnId="{977C376D-DDC4-49C8-91AC-6ADAA46179EA}">
      <dgm:prSet/>
      <dgm:spPr/>
      <dgm:t>
        <a:bodyPr/>
        <a:lstStyle/>
        <a:p>
          <a:endParaRPr lang="en-US"/>
        </a:p>
      </dgm:t>
    </dgm:pt>
    <dgm:pt modelId="{810F3C68-A10C-4B0A-B855-9BC1A4C10AF3}" type="sibTrans" cxnId="{977C376D-DDC4-49C8-91AC-6ADAA46179EA}">
      <dgm:prSet/>
      <dgm:spPr/>
      <dgm:t>
        <a:bodyPr/>
        <a:lstStyle/>
        <a:p>
          <a:endParaRPr lang="en-US"/>
        </a:p>
      </dgm:t>
    </dgm:pt>
    <dgm:pt modelId="{027E839D-8B0A-4FA2-A467-07CECFB7D797}">
      <dgm:prSet phldrT="[Text]"/>
      <dgm:spPr/>
      <dgm:t>
        <a:bodyPr/>
        <a:lstStyle/>
        <a:p>
          <a:r>
            <a:rPr lang="en-US" dirty="0" smtClean="0"/>
            <a:t>Biology, Math I, English II</a:t>
          </a:r>
          <a:endParaRPr lang="en-US" dirty="0"/>
        </a:p>
      </dgm:t>
    </dgm:pt>
    <dgm:pt modelId="{38B96367-DE72-44D6-8554-E3112D325F51}" type="parTrans" cxnId="{C37C0441-C00E-4CC3-AB79-400201F243DA}">
      <dgm:prSet/>
      <dgm:spPr/>
    </dgm:pt>
    <dgm:pt modelId="{B29E479B-DCDA-4CA1-B256-2D181E141066}" type="sibTrans" cxnId="{C37C0441-C00E-4CC3-AB79-400201F243DA}">
      <dgm:prSet/>
      <dgm:spPr/>
    </dgm:pt>
    <dgm:pt modelId="{7A3C68CE-61A0-4150-AD30-5EB3201C7588}">
      <dgm:prSet phldrT="[Text]"/>
      <dgm:spPr/>
      <dgm:t>
        <a:bodyPr/>
        <a:lstStyle/>
        <a:p>
          <a:r>
            <a:rPr lang="en-US" dirty="0" smtClean="0"/>
            <a:t>Education for students, counselors, administrators, parents</a:t>
          </a:r>
          <a:endParaRPr lang="en-US" dirty="0"/>
        </a:p>
      </dgm:t>
    </dgm:pt>
    <dgm:pt modelId="{D5A1E876-6365-479E-B453-19CCADE48C2C}" type="parTrans" cxnId="{D04A325A-FEE8-48FB-927D-6794ECE233C7}">
      <dgm:prSet/>
      <dgm:spPr/>
    </dgm:pt>
    <dgm:pt modelId="{2825E542-C2BB-4763-BD8A-A9A5323BC9D1}" type="sibTrans" cxnId="{D04A325A-FEE8-48FB-927D-6794ECE233C7}">
      <dgm:prSet/>
      <dgm:spPr/>
    </dgm:pt>
    <dgm:pt modelId="{53354321-BAA9-4033-BCF2-7C6BA3AD047C}">
      <dgm:prSet phldrT="[Text]"/>
      <dgm:spPr/>
      <dgm:t>
        <a:bodyPr/>
        <a:lstStyle/>
        <a:p>
          <a:r>
            <a:rPr lang="en-US" dirty="0" smtClean="0"/>
            <a:t>January 2013</a:t>
          </a:r>
          <a:endParaRPr lang="en-US" dirty="0"/>
        </a:p>
      </dgm:t>
    </dgm:pt>
    <dgm:pt modelId="{D1A4A161-E13B-49B8-8BD6-A39B82F47835}" type="parTrans" cxnId="{0E957B52-D06E-4DA0-96AC-DAE4D4FD32F4}">
      <dgm:prSet/>
      <dgm:spPr/>
    </dgm:pt>
    <dgm:pt modelId="{189AC1D0-FBE5-4EE3-9294-CBBFA444B8FE}" type="sibTrans" cxnId="{0E957B52-D06E-4DA0-96AC-DAE4D4FD32F4}">
      <dgm:prSet/>
      <dgm:spPr/>
    </dgm:pt>
    <dgm:pt modelId="{EE986A33-9BCD-4EB9-A258-80E1E56D3A1B}">
      <dgm:prSet phldrT="[Text]"/>
      <dgm:spPr/>
      <dgm:t>
        <a:bodyPr/>
        <a:lstStyle/>
        <a:p>
          <a:r>
            <a:rPr lang="en-US" dirty="0" smtClean="0"/>
            <a:t>February EOC Testing Window</a:t>
          </a:r>
          <a:endParaRPr lang="en-US" dirty="0"/>
        </a:p>
      </dgm:t>
    </dgm:pt>
    <dgm:pt modelId="{31D9C8C1-860C-4E78-853A-59B8712955F9}" type="parTrans" cxnId="{0AF1FCD0-1E72-4360-A8F7-F07EFE78B3F7}">
      <dgm:prSet/>
      <dgm:spPr/>
    </dgm:pt>
    <dgm:pt modelId="{C2531F0E-A201-48C3-A2F2-31551C205CF7}" type="sibTrans" cxnId="{0AF1FCD0-1E72-4360-A8F7-F07EFE78B3F7}">
      <dgm:prSet/>
      <dgm:spPr/>
    </dgm:pt>
    <dgm:pt modelId="{8C1254EF-8600-499E-8669-443D2BBA10DA}" type="pres">
      <dgm:prSet presAssocID="{3A3E7477-FD8C-47A4-87DE-0479639F312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3DABA9-D5FB-42F5-BA95-BE43E082F01E}" type="pres">
      <dgm:prSet presAssocID="{53354321-BAA9-4033-BCF2-7C6BA3AD047C}" presName="composite" presStyleCnt="0"/>
      <dgm:spPr/>
    </dgm:pt>
    <dgm:pt modelId="{1F1E9E80-3EEA-4055-86FF-9F1AC410028B}" type="pres">
      <dgm:prSet presAssocID="{53354321-BAA9-4033-BCF2-7C6BA3AD047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4C5185-FAC5-4471-A983-78D00492E4F3}" type="pres">
      <dgm:prSet presAssocID="{53354321-BAA9-4033-BCF2-7C6BA3AD047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346B35-02C7-4FF9-A5A3-E8BDA89FD0F6}" type="pres">
      <dgm:prSet presAssocID="{189AC1D0-FBE5-4EE3-9294-CBBFA444B8FE}" presName="sp" presStyleCnt="0"/>
      <dgm:spPr/>
    </dgm:pt>
    <dgm:pt modelId="{024AA35E-E2B2-4346-9EEB-30F764FAC213}" type="pres">
      <dgm:prSet presAssocID="{C1728E1D-8B97-43F9-B904-4F7D849999CC}" presName="composite" presStyleCnt="0"/>
      <dgm:spPr/>
    </dgm:pt>
    <dgm:pt modelId="{7FF1459B-2F38-442F-ABDB-F0FF6D791749}" type="pres">
      <dgm:prSet presAssocID="{C1728E1D-8B97-43F9-B904-4F7D849999C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B904C-942F-4767-83E5-8DA787CAB917}" type="pres">
      <dgm:prSet presAssocID="{C1728E1D-8B97-43F9-B904-4F7D849999C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912296-6B84-498C-827D-F2BA6933B7C9}" type="pres">
      <dgm:prSet presAssocID="{D14D20A3-66CD-43A7-8010-B75EAD4375C2}" presName="sp" presStyleCnt="0"/>
      <dgm:spPr/>
    </dgm:pt>
    <dgm:pt modelId="{DD8B0B24-8D5B-4DF7-8AFE-F5EC34BDDF6C}" type="pres">
      <dgm:prSet presAssocID="{7E27A218-510F-4A3D-98B3-6414B3A6B1DD}" presName="composite" presStyleCnt="0"/>
      <dgm:spPr/>
    </dgm:pt>
    <dgm:pt modelId="{483D59D3-FF37-458E-A4AA-241579658F0C}" type="pres">
      <dgm:prSet presAssocID="{7E27A218-510F-4A3D-98B3-6414B3A6B1D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6CDDD4-CBB2-47D3-A822-38ACD37E623F}" type="pres">
      <dgm:prSet presAssocID="{7E27A218-510F-4A3D-98B3-6414B3A6B1D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4A325A-FEE8-48FB-927D-6794ECE233C7}" srcId="{53354321-BAA9-4033-BCF2-7C6BA3AD047C}" destId="{7A3C68CE-61A0-4150-AD30-5EB3201C7588}" srcOrd="0" destOrd="0" parTransId="{D5A1E876-6365-479E-B453-19CCADE48C2C}" sibTransId="{2825E542-C2BB-4763-BD8A-A9A5323BC9D1}"/>
    <dgm:cxn modelId="{C37C0441-C00E-4CC3-AB79-400201F243DA}" srcId="{C1728E1D-8B97-43F9-B904-4F7D849999CC}" destId="{027E839D-8B0A-4FA2-A467-07CECFB7D797}" srcOrd="1" destOrd="0" parTransId="{38B96367-DE72-44D6-8554-E3112D325F51}" sibTransId="{B29E479B-DCDA-4CA1-B256-2D181E141066}"/>
    <dgm:cxn modelId="{51109105-1502-44B5-B8D3-D83E872BC3B1}" type="presOf" srcId="{FC097654-3019-44DC-84C3-13D2FD4454FD}" destId="{8C6CDDD4-CBB2-47D3-A822-38ACD37E623F}" srcOrd="0" destOrd="1" presId="urn:microsoft.com/office/officeart/2005/8/layout/chevron2"/>
    <dgm:cxn modelId="{C359D9A8-93FF-4A4D-AC71-DCA928711EB1}" type="presOf" srcId="{EE986A33-9BCD-4EB9-A258-80E1E56D3A1B}" destId="{10CB904C-942F-4767-83E5-8DA787CAB917}" srcOrd="0" destOrd="2" presId="urn:microsoft.com/office/officeart/2005/8/layout/chevron2"/>
    <dgm:cxn modelId="{0AF1FCD0-1E72-4360-A8F7-F07EFE78B3F7}" srcId="{C1728E1D-8B97-43F9-B904-4F7D849999CC}" destId="{EE986A33-9BCD-4EB9-A258-80E1E56D3A1B}" srcOrd="2" destOrd="0" parTransId="{31D9C8C1-860C-4E78-853A-59B8712955F9}" sibTransId="{C2531F0E-A201-48C3-A2F2-31551C205CF7}"/>
    <dgm:cxn modelId="{99F94258-1818-4CB8-8FA3-2DD37458AA5E}" srcId="{3A3E7477-FD8C-47A4-87DE-0479639F3121}" destId="{7E27A218-510F-4A3D-98B3-6414B3A6B1DD}" srcOrd="2" destOrd="0" parTransId="{0A0C9788-2BAE-4B10-8087-2D098762FF80}" sibTransId="{BA5B8838-B7C9-4892-A1BA-0179370F2BCD}"/>
    <dgm:cxn modelId="{13CB85DA-3ED2-4E28-9385-6A38BB37F934}" type="presOf" srcId="{C1728E1D-8B97-43F9-B904-4F7D849999CC}" destId="{7FF1459B-2F38-442F-ABDB-F0FF6D791749}" srcOrd="0" destOrd="0" presId="urn:microsoft.com/office/officeart/2005/8/layout/chevron2"/>
    <dgm:cxn modelId="{8622ED35-654B-4B01-ABC7-7274ADC1B7E9}" srcId="{3A3E7477-FD8C-47A4-87DE-0479639F3121}" destId="{C1728E1D-8B97-43F9-B904-4F7D849999CC}" srcOrd="1" destOrd="0" parTransId="{C2D78F63-CC79-46DE-96E0-C12627BBF449}" sibTransId="{D14D20A3-66CD-43A7-8010-B75EAD4375C2}"/>
    <dgm:cxn modelId="{594C4BA6-D273-4E21-9085-16E18C378A2D}" type="presOf" srcId="{3A3E7477-FD8C-47A4-87DE-0479639F3121}" destId="{8C1254EF-8600-499E-8669-443D2BBA10DA}" srcOrd="0" destOrd="0" presId="urn:microsoft.com/office/officeart/2005/8/layout/chevron2"/>
    <dgm:cxn modelId="{977C376D-DDC4-49C8-91AC-6ADAA46179EA}" srcId="{7E27A218-510F-4A3D-98B3-6414B3A6B1DD}" destId="{FC097654-3019-44DC-84C3-13D2FD4454FD}" srcOrd="1" destOrd="0" parTransId="{30FAEF89-7095-4330-B2BF-EE86E5A46745}" sibTransId="{810F3C68-A10C-4B0A-B855-9BC1A4C10AF3}"/>
    <dgm:cxn modelId="{1C582F65-6EB9-4ACD-B5B3-A15CC498D293}" type="presOf" srcId="{7E27A218-510F-4A3D-98B3-6414B3A6B1DD}" destId="{483D59D3-FF37-458E-A4AA-241579658F0C}" srcOrd="0" destOrd="0" presId="urn:microsoft.com/office/officeart/2005/8/layout/chevron2"/>
    <dgm:cxn modelId="{E7A3858F-196F-4ED4-B589-DA34D51CF8B2}" srcId="{C1728E1D-8B97-43F9-B904-4F7D849999CC}" destId="{E4A97FD5-E73A-4E86-B4EA-32BF63FC1F8B}" srcOrd="0" destOrd="0" parTransId="{A3750862-C26C-4F85-BE0F-E56548652304}" sibTransId="{B6CA27D6-5002-4451-A254-D1757B130CE3}"/>
    <dgm:cxn modelId="{99BDCF69-7867-42A9-9898-EEE3ABAC656E}" type="presOf" srcId="{CE033791-3520-4A05-B717-13A398BDF5D2}" destId="{8C6CDDD4-CBB2-47D3-A822-38ACD37E623F}" srcOrd="0" destOrd="0" presId="urn:microsoft.com/office/officeart/2005/8/layout/chevron2"/>
    <dgm:cxn modelId="{FEFEE6FB-554F-4238-BC5C-B98E9A2A4F7A}" type="presOf" srcId="{7A3C68CE-61A0-4150-AD30-5EB3201C7588}" destId="{894C5185-FAC5-4471-A983-78D00492E4F3}" srcOrd="0" destOrd="0" presId="urn:microsoft.com/office/officeart/2005/8/layout/chevron2"/>
    <dgm:cxn modelId="{0E957B52-D06E-4DA0-96AC-DAE4D4FD32F4}" srcId="{3A3E7477-FD8C-47A4-87DE-0479639F3121}" destId="{53354321-BAA9-4033-BCF2-7C6BA3AD047C}" srcOrd="0" destOrd="0" parTransId="{D1A4A161-E13B-49B8-8BD6-A39B82F47835}" sibTransId="{189AC1D0-FBE5-4EE3-9294-CBBFA444B8FE}"/>
    <dgm:cxn modelId="{B390C07A-3A4F-48D1-8401-78E0D3A8E0C8}" type="presOf" srcId="{E4A97FD5-E73A-4E86-B4EA-32BF63FC1F8B}" destId="{10CB904C-942F-4767-83E5-8DA787CAB917}" srcOrd="0" destOrd="0" presId="urn:microsoft.com/office/officeart/2005/8/layout/chevron2"/>
    <dgm:cxn modelId="{2F615629-145F-4293-9C67-3302B71B7247}" type="presOf" srcId="{027E839D-8B0A-4FA2-A467-07CECFB7D797}" destId="{10CB904C-942F-4767-83E5-8DA787CAB917}" srcOrd="0" destOrd="1" presId="urn:microsoft.com/office/officeart/2005/8/layout/chevron2"/>
    <dgm:cxn modelId="{34A9C53B-AC46-4507-8E0F-2AD8E9DB82F4}" srcId="{7E27A218-510F-4A3D-98B3-6414B3A6B1DD}" destId="{CE033791-3520-4A05-B717-13A398BDF5D2}" srcOrd="0" destOrd="0" parTransId="{091FE256-014C-458D-93FF-0251F3F88EAE}" sibTransId="{AEF8E6F6-CF97-4441-A7AD-C2152F591A85}"/>
    <dgm:cxn modelId="{BFD518F9-D340-47EF-8E24-A3B8F948BEA1}" type="presOf" srcId="{53354321-BAA9-4033-BCF2-7C6BA3AD047C}" destId="{1F1E9E80-3EEA-4055-86FF-9F1AC410028B}" srcOrd="0" destOrd="0" presId="urn:microsoft.com/office/officeart/2005/8/layout/chevron2"/>
    <dgm:cxn modelId="{547B7251-FB5F-4F02-B623-1225F265C384}" type="presParOf" srcId="{8C1254EF-8600-499E-8669-443D2BBA10DA}" destId="{CD3DABA9-D5FB-42F5-BA95-BE43E082F01E}" srcOrd="0" destOrd="0" presId="urn:microsoft.com/office/officeart/2005/8/layout/chevron2"/>
    <dgm:cxn modelId="{21EDC026-0874-4110-9635-4CDEAB28B376}" type="presParOf" srcId="{CD3DABA9-D5FB-42F5-BA95-BE43E082F01E}" destId="{1F1E9E80-3EEA-4055-86FF-9F1AC410028B}" srcOrd="0" destOrd="0" presId="urn:microsoft.com/office/officeart/2005/8/layout/chevron2"/>
    <dgm:cxn modelId="{7432181C-C3B0-4742-9115-55878B6826EA}" type="presParOf" srcId="{CD3DABA9-D5FB-42F5-BA95-BE43E082F01E}" destId="{894C5185-FAC5-4471-A983-78D00492E4F3}" srcOrd="1" destOrd="0" presId="urn:microsoft.com/office/officeart/2005/8/layout/chevron2"/>
    <dgm:cxn modelId="{F7D071CF-BBD7-411D-B670-600FAE4885F5}" type="presParOf" srcId="{8C1254EF-8600-499E-8669-443D2BBA10DA}" destId="{DD346B35-02C7-4FF9-A5A3-E8BDA89FD0F6}" srcOrd="1" destOrd="0" presId="urn:microsoft.com/office/officeart/2005/8/layout/chevron2"/>
    <dgm:cxn modelId="{4A5B473B-453B-4E6F-AE4B-5D20F3442C37}" type="presParOf" srcId="{8C1254EF-8600-499E-8669-443D2BBA10DA}" destId="{024AA35E-E2B2-4346-9EEB-30F764FAC213}" srcOrd="2" destOrd="0" presId="urn:microsoft.com/office/officeart/2005/8/layout/chevron2"/>
    <dgm:cxn modelId="{39BC2A11-5F38-46E4-8D97-2DCBCE88D185}" type="presParOf" srcId="{024AA35E-E2B2-4346-9EEB-30F764FAC213}" destId="{7FF1459B-2F38-442F-ABDB-F0FF6D791749}" srcOrd="0" destOrd="0" presId="urn:microsoft.com/office/officeart/2005/8/layout/chevron2"/>
    <dgm:cxn modelId="{970F8806-C956-4ABB-B8A0-63923DED969C}" type="presParOf" srcId="{024AA35E-E2B2-4346-9EEB-30F764FAC213}" destId="{10CB904C-942F-4767-83E5-8DA787CAB917}" srcOrd="1" destOrd="0" presId="urn:microsoft.com/office/officeart/2005/8/layout/chevron2"/>
    <dgm:cxn modelId="{BE16E41C-0A1E-4F9C-A5F7-033EB8EA2AB2}" type="presParOf" srcId="{8C1254EF-8600-499E-8669-443D2BBA10DA}" destId="{D1912296-6B84-498C-827D-F2BA6933B7C9}" srcOrd="3" destOrd="0" presId="urn:microsoft.com/office/officeart/2005/8/layout/chevron2"/>
    <dgm:cxn modelId="{74970F58-FC88-426F-A99D-5A56A5736B1B}" type="presParOf" srcId="{8C1254EF-8600-499E-8669-443D2BBA10DA}" destId="{DD8B0B24-8D5B-4DF7-8AFE-F5EC34BDDF6C}" srcOrd="4" destOrd="0" presId="urn:microsoft.com/office/officeart/2005/8/layout/chevron2"/>
    <dgm:cxn modelId="{16EA0B35-3829-4B9D-B843-8F4FB8A0BE90}" type="presParOf" srcId="{DD8B0B24-8D5B-4DF7-8AFE-F5EC34BDDF6C}" destId="{483D59D3-FF37-458E-A4AA-241579658F0C}" srcOrd="0" destOrd="0" presId="urn:microsoft.com/office/officeart/2005/8/layout/chevron2"/>
    <dgm:cxn modelId="{3C43281D-7DF1-4931-B69C-3D839B7DEEAA}" type="presParOf" srcId="{DD8B0B24-8D5B-4DF7-8AFE-F5EC34BDDF6C}" destId="{8C6CDDD4-CBB2-47D3-A822-38ACD37E623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1E9E80-3EEA-4055-86FF-9F1AC410028B}">
      <dsp:nvSpPr>
        <dsp:cNvPr id="0" name=""/>
        <dsp:cNvSpPr/>
      </dsp:nvSpPr>
      <dsp:spPr>
        <a:xfrm rot="5400000">
          <a:off x="-278182" y="278886"/>
          <a:ext cx="1854547" cy="129818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January 2013</a:t>
          </a:r>
          <a:endParaRPr lang="en-US" sz="1600" kern="1200" dirty="0"/>
        </a:p>
      </dsp:txBody>
      <dsp:txXfrm rot="5400000">
        <a:off x="-278182" y="278886"/>
        <a:ext cx="1854547" cy="1298183"/>
      </dsp:txXfrm>
    </dsp:sp>
    <dsp:sp modelId="{894C5185-FAC5-4471-A983-78D00492E4F3}">
      <dsp:nvSpPr>
        <dsp:cNvPr id="0" name=""/>
        <dsp:cNvSpPr/>
      </dsp:nvSpPr>
      <dsp:spPr>
        <a:xfrm rot="5400000">
          <a:off x="3361063" y="-2062176"/>
          <a:ext cx="1205455" cy="53312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Education for students, counselors, administrators, parents</a:t>
          </a:r>
          <a:endParaRPr lang="en-US" sz="2100" kern="1200" dirty="0"/>
        </a:p>
      </dsp:txBody>
      <dsp:txXfrm rot="5400000">
        <a:off x="3361063" y="-2062176"/>
        <a:ext cx="1205455" cy="5331216"/>
      </dsp:txXfrm>
    </dsp:sp>
    <dsp:sp modelId="{7FF1459B-2F38-442F-ABDB-F0FF6D791749}">
      <dsp:nvSpPr>
        <dsp:cNvPr id="0" name=""/>
        <dsp:cNvSpPr/>
      </dsp:nvSpPr>
      <dsp:spPr>
        <a:xfrm rot="5400000">
          <a:off x="-278182" y="1941708"/>
          <a:ext cx="1854547" cy="1298183"/>
        </a:xfrm>
        <a:prstGeom prst="chevron">
          <a:avLst/>
        </a:prstGeom>
        <a:gradFill rotWithShape="0">
          <a:gsLst>
            <a:gs pos="0">
              <a:schemeClr val="accent4">
                <a:hueOff val="6675037"/>
                <a:satOff val="9524"/>
                <a:lumOff val="-5098"/>
                <a:alphaOff val="0"/>
                <a:shade val="51000"/>
                <a:satMod val="130000"/>
              </a:schemeClr>
            </a:gs>
            <a:gs pos="80000">
              <a:schemeClr val="accent4">
                <a:hueOff val="6675037"/>
                <a:satOff val="9524"/>
                <a:lumOff val="-5098"/>
                <a:alphaOff val="0"/>
                <a:shade val="93000"/>
                <a:satMod val="130000"/>
              </a:schemeClr>
            </a:gs>
            <a:gs pos="100000">
              <a:schemeClr val="accent4">
                <a:hueOff val="6675037"/>
                <a:satOff val="9524"/>
                <a:lumOff val="-5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January – May 2013</a:t>
          </a:r>
          <a:endParaRPr lang="en-US" sz="1600" kern="1200" dirty="0"/>
        </a:p>
      </dsp:txBody>
      <dsp:txXfrm rot="5400000">
        <a:off x="-278182" y="1941708"/>
        <a:ext cx="1854547" cy="1298183"/>
      </dsp:txXfrm>
    </dsp:sp>
    <dsp:sp modelId="{10CB904C-942F-4767-83E5-8DA787CAB917}">
      <dsp:nvSpPr>
        <dsp:cNvPr id="0" name=""/>
        <dsp:cNvSpPr/>
      </dsp:nvSpPr>
      <dsp:spPr>
        <a:xfrm rot="5400000">
          <a:off x="3361063" y="-399354"/>
          <a:ext cx="1205455" cy="53312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6675037"/>
              <a:satOff val="9524"/>
              <a:lumOff val="-509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EOC Courses Available for CDM 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Biology, Math I, English II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February EOC Testing Window</a:t>
          </a:r>
          <a:endParaRPr lang="en-US" sz="2100" kern="1200" dirty="0"/>
        </a:p>
      </dsp:txBody>
      <dsp:txXfrm rot="5400000">
        <a:off x="3361063" y="-399354"/>
        <a:ext cx="1205455" cy="5331216"/>
      </dsp:txXfrm>
    </dsp:sp>
    <dsp:sp modelId="{483D59D3-FF37-458E-A4AA-241579658F0C}">
      <dsp:nvSpPr>
        <dsp:cNvPr id="0" name=""/>
        <dsp:cNvSpPr/>
      </dsp:nvSpPr>
      <dsp:spPr>
        <a:xfrm rot="5400000">
          <a:off x="-278182" y="3604530"/>
          <a:ext cx="1854547" cy="1298183"/>
        </a:xfrm>
        <a:prstGeom prst="chevron">
          <a:avLst/>
        </a:prstGeom>
        <a:gradFill rotWithShape="0">
          <a:gsLst>
            <a:gs pos="0">
              <a:schemeClr val="accent4">
                <a:hueOff val="13350074"/>
                <a:satOff val="19048"/>
                <a:lumOff val="-10196"/>
                <a:alphaOff val="0"/>
                <a:shade val="51000"/>
                <a:satMod val="130000"/>
              </a:schemeClr>
            </a:gs>
            <a:gs pos="80000">
              <a:schemeClr val="accent4">
                <a:hueOff val="13350074"/>
                <a:satOff val="19048"/>
                <a:lumOff val="-10196"/>
                <a:alphaOff val="0"/>
                <a:shade val="93000"/>
                <a:satMod val="130000"/>
              </a:schemeClr>
            </a:gs>
            <a:gs pos="100000">
              <a:schemeClr val="accent4">
                <a:hueOff val="13350074"/>
                <a:satOff val="19048"/>
                <a:lumOff val="-10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May 2013- January 2014</a:t>
          </a:r>
          <a:endParaRPr lang="en-US" sz="1600" kern="1200" dirty="0"/>
        </a:p>
      </dsp:txBody>
      <dsp:txXfrm rot="5400000">
        <a:off x="-278182" y="3604530"/>
        <a:ext cx="1854547" cy="1298183"/>
      </dsp:txXfrm>
    </dsp:sp>
    <dsp:sp modelId="{8C6CDDD4-CBB2-47D3-A822-38ACD37E623F}">
      <dsp:nvSpPr>
        <dsp:cNvPr id="0" name=""/>
        <dsp:cNvSpPr/>
      </dsp:nvSpPr>
      <dsp:spPr>
        <a:xfrm rot="5400000">
          <a:off x="3361063" y="1263467"/>
          <a:ext cx="1205455" cy="53312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13350074"/>
              <a:satOff val="19048"/>
              <a:lumOff val="-1019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Develop process for High School Courses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Not including AP, IB, certain CTE courses</a:t>
          </a:r>
          <a:endParaRPr lang="en-US" sz="2100" kern="1200" dirty="0"/>
        </a:p>
      </dsp:txBody>
      <dsp:txXfrm rot="5400000">
        <a:off x="3361063" y="1263467"/>
        <a:ext cx="1205455" cy="5331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fld id="{7C5A80E5-D8DB-4316-94EE-7C904D18350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fld id="{96ABF7A3-B989-4983-A252-10F20F84123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33800" y="2135188"/>
            <a:ext cx="5181600" cy="1827212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4038600"/>
            <a:ext cx="5176838" cy="10668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 sz="8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 sz="800"/>
            </a:lvl1pPr>
          </a:lstStyle>
          <a:p>
            <a:endParaRPr lang="en-US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 sz="800"/>
            </a:lvl1pPr>
          </a:lstStyle>
          <a:p>
            <a:fld id="{20615B6C-8690-4910-B33D-6910C3B8D9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EC74A-712D-4B9A-99DA-F62C443B81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5650" y="228600"/>
            <a:ext cx="17335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228600"/>
            <a:ext cx="50482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6AC32-8B57-4B08-A5CD-1007B35C5D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1E5BF-3A09-45F9-A9FB-154D81AFE2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E73CA-704D-47CD-BB37-A75227E0AA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5295C-EFFB-4AFF-B8A7-2B41FED45A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1DB34-F83F-43E3-9EA6-A335D59180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BA637-D238-47FD-92F5-3AAAEBD33B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8DB3-5BC5-4949-9744-8DDBE8674A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F28D5-5675-4FF1-A3CF-AD49827D20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A253E-6608-45CB-8322-D0016C26E7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6934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447800"/>
            <a:ext cx="6934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95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8885D4F2-D395-454C-A7EC-CCBE9DD77CE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dm.ncdpi.wikispaces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Credit by Demonstrated Mastery (CDM)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Overview for School Counselors</a:t>
            </a:r>
          </a:p>
          <a:p>
            <a:r>
              <a:rPr lang="en-US" dirty="0" smtClean="0"/>
              <a:t>December 10,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Credit by demonstrated mastery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 is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process by which LEAs shall, based upon a body-of-evidence, award a student credit in a particular course without requiring the student to complete classroom instruction for a certain amount of seat time.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roviding students with an opportunity to reach higher level course work more efficiently by showing mastery over lower level courses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Mastery</a:t>
            </a:r>
            <a:endParaRPr lang="en-US" dirty="0"/>
          </a:p>
        </p:txBody>
      </p:sp>
      <p:pic>
        <p:nvPicPr>
          <p:cNvPr id="7" name="Picture 2" descr="http://www.allthingsworkplace.com/images/2007/08/19/cognitive2_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500" y="1371600"/>
            <a:ext cx="6800000" cy="51816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400800" y="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can we meet kids who enter a classroom already here?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 bwMode="auto">
          <a:xfrm rot="1449471">
            <a:off x="7888467" y="619889"/>
            <a:ext cx="685800" cy="145874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Onslow County’s Timeline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2209800" y="1219200"/>
          <a:ext cx="6629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>
                <a:hlinkClick r:id="rId2"/>
              </a:rPr>
              <a:t>http://cdm.ncdpi.wikispaces.net</a:t>
            </a:r>
            <a:endParaRPr lang="en-US" sz="2400" dirty="0" smtClean="0"/>
          </a:p>
          <a:p>
            <a:pPr lvl="1"/>
            <a:r>
              <a:rPr lang="en-US" sz="2400" dirty="0" smtClean="0"/>
              <a:t>Implementation Guide </a:t>
            </a:r>
            <a:br>
              <a:rPr lang="en-US" sz="2400" dirty="0" smtClean="0"/>
            </a:br>
            <a:r>
              <a:rPr lang="en-US" sz="2400" dirty="0" smtClean="0"/>
              <a:t>(will be updated based on revised State Board Policy)</a:t>
            </a:r>
          </a:p>
          <a:p>
            <a:pPr lvl="1"/>
            <a:r>
              <a:rPr lang="en-US" sz="2400" dirty="0" smtClean="0"/>
              <a:t>Student Family Agreement</a:t>
            </a:r>
          </a:p>
          <a:p>
            <a:pPr lvl="2"/>
            <a:r>
              <a:rPr lang="en-US" sz="2400" dirty="0" smtClean="0"/>
              <a:t>Application to be a part of CDM</a:t>
            </a:r>
          </a:p>
          <a:p>
            <a:pPr lvl="1"/>
            <a:r>
              <a:rPr lang="en-US" sz="2400" dirty="0" smtClean="0"/>
              <a:t>CDM Long Term Implications</a:t>
            </a:r>
          </a:p>
          <a:p>
            <a:pPr lvl="1"/>
            <a:r>
              <a:rPr lang="en-US" sz="2400" dirty="0" smtClean="0"/>
              <a:t>CDM FAQs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6934200" cy="1066800"/>
          </a:xfrm>
        </p:spPr>
        <p:txBody>
          <a:bodyPr/>
          <a:lstStyle/>
          <a:p>
            <a:r>
              <a:rPr lang="en-US" dirty="0" smtClean="0"/>
              <a:t>Spring 2013 Timeline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524000"/>
            <a:ext cx="7391400" cy="4648200"/>
          </a:xfrm>
        </p:spPr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January – Mid-February: 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 CDM opportunities with students and families.  Have student/family discussions and advisement.  Accept CDM Applications.</a:t>
            </a:r>
            <a:r>
              <a:rPr lang="en-US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 Application deadline date based on local needs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Last 2 weeks of February: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Implement Phase 1 Assessment of the CDM process.  </a:t>
            </a:r>
          </a:p>
          <a:p>
            <a:pPr lvl="1"/>
            <a:r>
              <a:rPr lang="en-US" sz="2400" dirty="0" smtClean="0"/>
              <a:t>For </a:t>
            </a:r>
            <a:r>
              <a:rPr lang="en-US" sz="2400" dirty="0"/>
              <a:t>students attempting to earn CDM for EOC courses (Math I, Biology, English II), administer the appropriate EOC.  </a:t>
            </a:r>
            <a:endParaRPr lang="en-US" sz="2400" dirty="0" smtClean="0"/>
          </a:p>
          <a:p>
            <a:r>
              <a:rPr lang="en-US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First week of March: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Report results to students/families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7239000" cy="1066800"/>
          </a:xfrm>
        </p:spPr>
        <p:txBody>
          <a:bodyPr/>
          <a:lstStyle/>
          <a:p>
            <a:r>
              <a:rPr lang="en-US" dirty="0" smtClean="0"/>
              <a:t>Spring 2014 Timeline Continued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066800"/>
            <a:ext cx="6934200" cy="46482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Remainder of March: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Schedule Phase 2 artifact work for students who achieve the required standard on the assessment. 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First 2 weeks of April: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Conduct artifact review. 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Mid-April: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Provide results to students/families and discuss course schedule changes.  Begin a ten-calendar-day window for submission of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appeals (appeal only of artifact not assessment).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First week of May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Conduct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appeals reviews. </a:t>
            </a:r>
            <a:endParaRPr lang="en-US" sz="3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 week of May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Finalize appeal decisions and share results; amend Fall semester schedules as needed.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pic>
        <p:nvPicPr>
          <p:cNvPr id="675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4176" t="7404" r="24176" b="5591"/>
          <a:stretch>
            <a:fillRect/>
          </a:stretch>
        </p:blipFill>
        <p:spPr bwMode="auto">
          <a:xfrm>
            <a:off x="3352800" y="1219200"/>
            <a:ext cx="5105400" cy="52140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5" name="Picture 4" descr="puzzl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524000"/>
            <a:ext cx="5937250" cy="5169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 plan presentation">
  <a:themeElements>
    <a:clrScheme name="Black and White Pushpins Design Template 11">
      <a:dk1>
        <a:srgbClr val="005A58"/>
      </a:dk1>
      <a:lt1>
        <a:srgbClr val="FFFFFF"/>
      </a:lt1>
      <a:dk2>
        <a:srgbClr val="4BB7B7"/>
      </a:dk2>
      <a:lt2>
        <a:srgbClr val="99CCFF"/>
      </a:lt2>
      <a:accent1>
        <a:srgbClr val="586F9E"/>
      </a:accent1>
      <a:accent2>
        <a:srgbClr val="4A24A8"/>
      </a:accent2>
      <a:accent3>
        <a:srgbClr val="B1D8D8"/>
      </a:accent3>
      <a:accent4>
        <a:srgbClr val="DADADA"/>
      </a:accent4>
      <a:accent5>
        <a:srgbClr val="B4BBCC"/>
      </a:accent5>
      <a:accent6>
        <a:srgbClr val="422098"/>
      </a:accent6>
      <a:hlink>
        <a:srgbClr val="CCECFF"/>
      </a:hlink>
      <a:folHlink>
        <a:srgbClr val="B2B2B2"/>
      </a:folHlink>
    </a:clrScheme>
    <a:fontScheme name="Black and White Pushpins Desig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ck and White Pushpins Design Template 1">
        <a:dk1>
          <a:srgbClr val="5C1F00"/>
        </a:dk1>
        <a:lt1>
          <a:srgbClr val="FFFFFF"/>
        </a:lt1>
        <a:dk2>
          <a:srgbClr val="E55555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F0B4B4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2">
        <a:dk1>
          <a:srgbClr val="2D2015"/>
        </a:dk1>
        <a:lt1>
          <a:srgbClr val="FFFFFF"/>
        </a:lt1>
        <a:dk2>
          <a:srgbClr val="9C8D6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CBC5B8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ADBA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3">
        <a:dk1>
          <a:srgbClr val="C0C0C0"/>
        </a:dk1>
        <a:lt1>
          <a:srgbClr val="FFFFFF"/>
        </a:lt1>
        <a:dk2>
          <a:srgbClr val="000000"/>
        </a:dk2>
        <a:lt2>
          <a:srgbClr val="333333"/>
        </a:lt2>
        <a:accent1>
          <a:srgbClr val="5F5F5F"/>
        </a:accent1>
        <a:accent2>
          <a:srgbClr val="DDDDDD"/>
        </a:accent2>
        <a:accent3>
          <a:srgbClr val="FFFFFF"/>
        </a:accent3>
        <a:accent4>
          <a:srgbClr val="A4A4A4"/>
        </a:accent4>
        <a:accent5>
          <a:srgbClr val="B6B6B6"/>
        </a:accent5>
        <a:accent6>
          <a:srgbClr val="C8C8C8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and White Pushpins Design Template 4">
        <a:dk1>
          <a:srgbClr val="003366"/>
        </a:dk1>
        <a:lt1>
          <a:srgbClr val="FFFFFF"/>
        </a:lt1>
        <a:dk2>
          <a:srgbClr val="42A5F0"/>
        </a:dk2>
        <a:lt2>
          <a:srgbClr val="3399FF"/>
        </a:lt2>
        <a:accent1>
          <a:srgbClr val="4880B8"/>
        </a:accent1>
        <a:accent2>
          <a:srgbClr val="00B000"/>
        </a:accent2>
        <a:accent3>
          <a:srgbClr val="B0CFF6"/>
        </a:accent3>
        <a:accent4>
          <a:srgbClr val="DADADA"/>
        </a:accent4>
        <a:accent5>
          <a:srgbClr val="B1C0D8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5">
        <a:dk1>
          <a:srgbClr val="336699"/>
        </a:dk1>
        <a:lt1>
          <a:srgbClr val="FFFFFF"/>
        </a:lt1>
        <a:dk2>
          <a:srgbClr val="DDDDDD"/>
        </a:dk2>
        <a:lt2>
          <a:srgbClr val="B2C8D8"/>
        </a:lt2>
        <a:accent1>
          <a:srgbClr val="1F62C5"/>
        </a:accent1>
        <a:accent2>
          <a:srgbClr val="468A4B"/>
        </a:accent2>
        <a:accent3>
          <a:srgbClr val="EBEBEB"/>
        </a:accent3>
        <a:accent4>
          <a:srgbClr val="DADADA"/>
        </a:accent4>
        <a:accent5>
          <a:srgbClr val="ABB7DF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6">
        <a:dk1>
          <a:srgbClr val="777777"/>
        </a:dk1>
        <a:lt1>
          <a:srgbClr val="FFFFFF"/>
        </a:lt1>
        <a:dk2>
          <a:srgbClr val="ABADA1"/>
        </a:dk2>
        <a:lt2>
          <a:srgbClr val="C2C2BA"/>
        </a:lt2>
        <a:accent1>
          <a:srgbClr val="909082"/>
        </a:accent1>
        <a:accent2>
          <a:srgbClr val="809EA8"/>
        </a:accent2>
        <a:accent3>
          <a:srgbClr val="D2D3CD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7">
        <a:dk1>
          <a:srgbClr val="3E3E5C"/>
        </a:dk1>
        <a:lt1>
          <a:srgbClr val="FFFFFF"/>
        </a:lt1>
        <a:dk2>
          <a:srgbClr val="BABBD2"/>
        </a:dk2>
        <a:lt2>
          <a:srgbClr val="B2B2B2"/>
        </a:lt2>
        <a:accent1>
          <a:srgbClr val="787682"/>
        </a:accent1>
        <a:accent2>
          <a:srgbClr val="6699FF"/>
        </a:accent2>
        <a:accent3>
          <a:srgbClr val="D9DAE5"/>
        </a:accent3>
        <a:accent4>
          <a:srgbClr val="DADADA"/>
        </a:accent4>
        <a:accent5>
          <a:srgbClr val="BEBDC1"/>
        </a:accent5>
        <a:accent6>
          <a:srgbClr val="5C8A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8">
        <a:dk1>
          <a:srgbClr val="777777"/>
        </a:dk1>
        <a:lt1>
          <a:srgbClr val="FFFFDF"/>
        </a:lt1>
        <a:dk2>
          <a:srgbClr val="FFFFD9"/>
        </a:dk2>
        <a:lt2>
          <a:srgbClr val="AA8322"/>
        </a:lt2>
        <a:accent1>
          <a:srgbClr val="D6B778"/>
        </a:accent1>
        <a:accent2>
          <a:srgbClr val="33CCCC"/>
        </a:accent2>
        <a:accent3>
          <a:srgbClr val="FFFFE9"/>
        </a:accent3>
        <a:accent4>
          <a:srgbClr val="DADABE"/>
        </a:accent4>
        <a:accent5>
          <a:srgbClr val="E8D8BE"/>
        </a:accent5>
        <a:accent6>
          <a:srgbClr val="2DB9B9"/>
        </a:accent6>
        <a:hlink>
          <a:srgbClr val="FF505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9">
        <a:dk1>
          <a:srgbClr val="EACD64"/>
        </a:dk1>
        <a:lt1>
          <a:srgbClr val="FEDA9A"/>
        </a:lt1>
        <a:dk2>
          <a:srgbClr val="AD7625"/>
        </a:dk2>
        <a:lt2>
          <a:srgbClr val="969696"/>
        </a:lt2>
        <a:accent1>
          <a:srgbClr val="8F6F59"/>
        </a:accent1>
        <a:accent2>
          <a:srgbClr val="FFC891"/>
        </a:accent2>
        <a:accent3>
          <a:srgbClr val="FEEACA"/>
        </a:accent3>
        <a:accent4>
          <a:srgbClr val="C8AF54"/>
        </a:accent4>
        <a:accent5>
          <a:srgbClr val="C6BBB5"/>
        </a:accent5>
        <a:accent6>
          <a:srgbClr val="E7B583"/>
        </a:accent6>
        <a:hlink>
          <a:srgbClr val="FF8A3B"/>
        </a:hlink>
        <a:folHlink>
          <a:srgbClr val="EEC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and White Pushpins Design Template 10">
        <a:dk1>
          <a:srgbClr val="808080"/>
        </a:dk1>
        <a:lt1>
          <a:srgbClr val="FFFFFF"/>
        </a:lt1>
        <a:dk2>
          <a:srgbClr val="F8F8F8"/>
        </a:dk2>
        <a:lt2>
          <a:srgbClr val="0099CC"/>
        </a:lt2>
        <a:accent1>
          <a:srgbClr val="66A0CC"/>
        </a:accent1>
        <a:accent2>
          <a:srgbClr val="CCCCFF"/>
        </a:accent2>
        <a:accent3>
          <a:srgbClr val="FBFBFB"/>
        </a:accent3>
        <a:accent4>
          <a:srgbClr val="DADADA"/>
        </a:accent4>
        <a:accent5>
          <a:srgbClr val="B8CDE2"/>
        </a:accent5>
        <a:accent6>
          <a:srgbClr val="B9B9E7"/>
        </a:accent6>
        <a:hlink>
          <a:srgbClr val="3333CC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11">
        <a:dk1>
          <a:srgbClr val="005A58"/>
        </a:dk1>
        <a:lt1>
          <a:srgbClr val="FFFFFF"/>
        </a:lt1>
        <a:dk2>
          <a:srgbClr val="4BB7B7"/>
        </a:dk2>
        <a:lt2>
          <a:srgbClr val="99CCFF"/>
        </a:lt2>
        <a:accent1>
          <a:srgbClr val="586F9E"/>
        </a:accent1>
        <a:accent2>
          <a:srgbClr val="4A24A8"/>
        </a:accent2>
        <a:accent3>
          <a:srgbClr val="B1D8D8"/>
        </a:accent3>
        <a:accent4>
          <a:srgbClr val="DADADA"/>
        </a:accent4>
        <a:accent5>
          <a:srgbClr val="B4BBCC"/>
        </a:accent5>
        <a:accent6>
          <a:srgbClr val="422098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plan presentation</Template>
  <TotalTime>100</TotalTime>
  <Words>308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Business plan presentation</vt:lpstr>
      <vt:lpstr>Credit by Demonstrated Mastery (CDM)</vt:lpstr>
      <vt:lpstr>Rationale</vt:lpstr>
      <vt:lpstr>Mastery</vt:lpstr>
      <vt:lpstr>Onslow County’s Timeline</vt:lpstr>
      <vt:lpstr>Resources</vt:lpstr>
      <vt:lpstr>Spring 2013 Timeline</vt:lpstr>
      <vt:lpstr>Spring 2014 Timeline Continued</vt:lpstr>
      <vt:lpstr>Next Steps</vt:lpstr>
      <vt:lpstr>Questions</vt:lpstr>
    </vt:vector>
  </TitlesOfParts>
  <Manager/>
  <Company>Onslow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Name</dc:title>
  <dc:subject/>
  <dc:creator>Michael Elder</dc:creator>
  <cp:keywords/>
  <dc:description/>
  <cp:lastModifiedBy>Michael Elder</cp:lastModifiedBy>
  <cp:revision>13</cp:revision>
  <cp:lastPrinted>1601-01-01T00:00:00Z</cp:lastPrinted>
  <dcterms:created xsi:type="dcterms:W3CDTF">2013-12-10T00:33:24Z</dcterms:created>
  <dcterms:modified xsi:type="dcterms:W3CDTF">2013-12-10T15:31:46Z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TC010175101033</vt:lpwstr>
  </property>
</Properties>
</file>